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91" r:id="rId5"/>
    <p:sldId id="277" r:id="rId6"/>
    <p:sldId id="267" r:id="rId7"/>
    <p:sldId id="257" r:id="rId8"/>
    <p:sldId id="260" r:id="rId9"/>
    <p:sldId id="262" r:id="rId10"/>
    <p:sldId id="264" r:id="rId11"/>
    <p:sldId id="288" r:id="rId12"/>
    <p:sldId id="258" r:id="rId13"/>
    <p:sldId id="270" r:id="rId14"/>
    <p:sldId id="283" r:id="rId15"/>
    <p:sldId id="287" r:id="rId16"/>
    <p:sldId id="279" r:id="rId17"/>
    <p:sldId id="275" r:id="rId18"/>
    <p:sldId id="269" r:id="rId19"/>
    <p:sldId id="286" r:id="rId20"/>
    <p:sldId id="278" r:id="rId21"/>
    <p:sldId id="290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l" initials="al" lastIdx="1" clrIdx="0">
    <p:extLst>
      <p:ext uri="{19B8F6BF-5375-455C-9EA6-DF929625EA0E}">
        <p15:presenceInfo xmlns:p15="http://schemas.microsoft.com/office/powerpoint/2012/main" userId="1d877b9c8764ea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CAB2-B23D-469B-AEF5-178A5F888954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</dgm:pt>
    <dgm:pt modelId="{0A30D477-6D26-4B8D-B5A9-CF8392BED02F}">
      <dgm:prSet phldrT="[Tekst]" custT="1"/>
      <dgm:spPr/>
      <dgm:t>
        <a:bodyPr/>
        <a:lstStyle/>
        <a:p>
          <a:r>
            <a:rPr lang="pl-PL" sz="2000" b="1" dirty="0">
              <a:solidFill>
                <a:srgbClr val="FFFF00"/>
              </a:solidFill>
            </a:rPr>
            <a:t>395r</a:t>
          </a:r>
          <a:r>
            <a:rPr lang="pl-PL" sz="2000" dirty="0">
              <a:solidFill>
                <a:srgbClr val="FFFF00"/>
              </a:solidFill>
            </a:rPr>
            <a:t>.</a:t>
          </a:r>
        </a:p>
        <a:p>
          <a:r>
            <a:rPr lang="pl-PL" sz="2000" dirty="0"/>
            <a:t>Podział Cesarstwa Rzymskiego na wschodnie i zachodnie</a:t>
          </a:r>
        </a:p>
      </dgm:t>
    </dgm:pt>
    <dgm:pt modelId="{976CAA02-39F7-43A2-AA35-36B8D7BBFCE9}" type="parTrans" cxnId="{9FBBC5ED-1A27-4DD8-9A41-E54BEA90002D}">
      <dgm:prSet/>
      <dgm:spPr/>
      <dgm:t>
        <a:bodyPr/>
        <a:lstStyle/>
        <a:p>
          <a:endParaRPr lang="pl-PL"/>
        </a:p>
      </dgm:t>
    </dgm:pt>
    <dgm:pt modelId="{0719A121-31CB-41C4-AE34-EC79E2DC8FBA}" type="sibTrans" cxnId="{9FBBC5ED-1A27-4DD8-9A41-E54BEA90002D}">
      <dgm:prSet/>
      <dgm:spPr/>
      <dgm:t>
        <a:bodyPr/>
        <a:lstStyle/>
        <a:p>
          <a:endParaRPr lang="pl-PL"/>
        </a:p>
      </dgm:t>
    </dgm:pt>
    <dgm:pt modelId="{F46B3018-DD0A-45B5-8E86-F0F8DF0EDA53}">
      <dgm:prSet phldrT="[Tekst]" custT="1"/>
      <dgm:spPr/>
      <dgm:t>
        <a:bodyPr/>
        <a:lstStyle/>
        <a:p>
          <a:r>
            <a:rPr lang="pl-PL" sz="1800" b="1" dirty="0">
              <a:solidFill>
                <a:srgbClr val="FFFF00"/>
              </a:solidFill>
            </a:rPr>
            <a:t>476 r</a:t>
          </a:r>
          <a:r>
            <a:rPr lang="pl-PL" sz="1800" dirty="0">
              <a:solidFill>
                <a:srgbClr val="FFFF00"/>
              </a:solidFill>
            </a:rPr>
            <a:t>. </a:t>
          </a:r>
          <a:r>
            <a:rPr lang="pl-PL" sz="1800" dirty="0"/>
            <a:t>upadek Cesarstwa </a:t>
          </a:r>
          <a:r>
            <a:rPr lang="pl-PL" sz="1800" dirty="0" err="1"/>
            <a:t>Zachodniorzymskiego</a:t>
          </a:r>
          <a:r>
            <a:rPr lang="pl-PL" sz="1800" dirty="0"/>
            <a:t> = koniec starożytności , początek średniowiecza</a:t>
          </a:r>
        </a:p>
      </dgm:t>
    </dgm:pt>
    <dgm:pt modelId="{80878FBA-D0AC-452A-9FA4-78B7849EF185}" type="parTrans" cxnId="{B117FE35-854B-47F4-8D5A-6FA7ADFABAA9}">
      <dgm:prSet/>
      <dgm:spPr/>
      <dgm:t>
        <a:bodyPr/>
        <a:lstStyle/>
        <a:p>
          <a:endParaRPr lang="pl-PL"/>
        </a:p>
      </dgm:t>
    </dgm:pt>
    <dgm:pt modelId="{9C249AE0-3443-452C-A3D7-D491FA17099D}" type="sibTrans" cxnId="{B117FE35-854B-47F4-8D5A-6FA7ADFABAA9}">
      <dgm:prSet/>
      <dgm:spPr/>
      <dgm:t>
        <a:bodyPr/>
        <a:lstStyle/>
        <a:p>
          <a:endParaRPr lang="pl-PL"/>
        </a:p>
      </dgm:t>
    </dgm:pt>
    <dgm:pt modelId="{F6CB0DCA-BDCD-47C7-8643-A86E10E5E39E}">
      <dgm:prSet phldrT="[Tekst]"/>
      <dgm:spPr/>
      <dgm:t>
        <a:bodyPr/>
        <a:lstStyle/>
        <a:p>
          <a:r>
            <a:rPr lang="pl-PL" dirty="0"/>
            <a:t>527-565r. Panowanie Justyniana I Wielkiego</a:t>
          </a:r>
        </a:p>
        <a:p>
          <a:r>
            <a:rPr lang="pl-PL" dirty="0"/>
            <a:t> ( Cesarz Bizantyjski)</a:t>
          </a:r>
        </a:p>
      </dgm:t>
    </dgm:pt>
    <dgm:pt modelId="{D950057B-13E2-4A54-A418-1F0FC8351099}" type="parTrans" cxnId="{29C284E7-5EBB-43EB-9B46-B9C748BF91B0}">
      <dgm:prSet/>
      <dgm:spPr/>
      <dgm:t>
        <a:bodyPr/>
        <a:lstStyle/>
        <a:p>
          <a:endParaRPr lang="pl-PL"/>
        </a:p>
      </dgm:t>
    </dgm:pt>
    <dgm:pt modelId="{271D134E-47D3-41A5-9851-5D4A0A4EF550}" type="sibTrans" cxnId="{29C284E7-5EBB-43EB-9B46-B9C748BF91B0}">
      <dgm:prSet/>
      <dgm:spPr/>
      <dgm:t>
        <a:bodyPr/>
        <a:lstStyle/>
        <a:p>
          <a:endParaRPr lang="pl-PL"/>
        </a:p>
      </dgm:t>
    </dgm:pt>
    <dgm:pt modelId="{F324490F-D4EB-408F-AD40-7E4C303314C9}">
      <dgm:prSet/>
      <dgm:spPr/>
      <dgm:t>
        <a:bodyPr/>
        <a:lstStyle/>
        <a:p>
          <a:r>
            <a:rPr lang="pl-PL" b="1" dirty="0">
              <a:solidFill>
                <a:srgbClr val="FFFF00"/>
              </a:solidFill>
            </a:rPr>
            <a:t>1453r. </a:t>
          </a:r>
          <a:r>
            <a:rPr lang="pl-PL" dirty="0"/>
            <a:t>Zdobycie Konstantynopola przez Turków= koniec średniowiecza, początek epoki nowożytnej</a:t>
          </a:r>
        </a:p>
      </dgm:t>
    </dgm:pt>
    <dgm:pt modelId="{FEDAE8CF-EB82-4AB8-A021-9EB4E9CD01AF}" type="parTrans" cxnId="{478ACE44-DA1C-425A-986B-59F94ABD95C2}">
      <dgm:prSet/>
      <dgm:spPr/>
      <dgm:t>
        <a:bodyPr/>
        <a:lstStyle/>
        <a:p>
          <a:endParaRPr lang="pl-PL"/>
        </a:p>
      </dgm:t>
    </dgm:pt>
    <dgm:pt modelId="{15603B50-B4FA-495C-9D9A-BA36E000DCAC}" type="sibTrans" cxnId="{478ACE44-DA1C-425A-986B-59F94ABD95C2}">
      <dgm:prSet/>
      <dgm:spPr/>
      <dgm:t>
        <a:bodyPr/>
        <a:lstStyle/>
        <a:p>
          <a:endParaRPr lang="pl-PL"/>
        </a:p>
      </dgm:t>
    </dgm:pt>
    <dgm:pt modelId="{2143036E-B8B0-432E-B8B7-C641135061F9}" type="pres">
      <dgm:prSet presAssocID="{8D58CAB2-B23D-469B-AEF5-178A5F888954}" presName="CompostProcess" presStyleCnt="0">
        <dgm:presLayoutVars>
          <dgm:dir/>
          <dgm:resizeHandles val="exact"/>
        </dgm:presLayoutVars>
      </dgm:prSet>
      <dgm:spPr/>
    </dgm:pt>
    <dgm:pt modelId="{5ECEE24A-5421-46D3-A543-EEBF41FECF19}" type="pres">
      <dgm:prSet presAssocID="{8D58CAB2-B23D-469B-AEF5-178A5F888954}" presName="arrow" presStyleLbl="bgShp" presStyleIdx="0" presStyleCnt="1"/>
      <dgm:spPr/>
    </dgm:pt>
    <dgm:pt modelId="{C2A194F1-E84A-40AD-AA26-C6971442C5FD}" type="pres">
      <dgm:prSet presAssocID="{8D58CAB2-B23D-469B-AEF5-178A5F888954}" presName="linearProcess" presStyleCnt="0"/>
      <dgm:spPr/>
    </dgm:pt>
    <dgm:pt modelId="{6CCEDC6B-068B-4768-8C61-8CF19C19521A}" type="pres">
      <dgm:prSet presAssocID="{0A30D477-6D26-4B8D-B5A9-CF8392BED02F}" presName="textNode" presStyleLbl="node1" presStyleIdx="0" presStyleCnt="4">
        <dgm:presLayoutVars>
          <dgm:bulletEnabled val="1"/>
        </dgm:presLayoutVars>
      </dgm:prSet>
      <dgm:spPr/>
    </dgm:pt>
    <dgm:pt modelId="{734D6D5D-2A69-4B27-89E5-60475246AD3A}" type="pres">
      <dgm:prSet presAssocID="{0719A121-31CB-41C4-AE34-EC79E2DC8FBA}" presName="sibTrans" presStyleCnt="0"/>
      <dgm:spPr/>
    </dgm:pt>
    <dgm:pt modelId="{8FD2FD05-C91F-4258-BF3E-272E57E8E857}" type="pres">
      <dgm:prSet presAssocID="{F46B3018-DD0A-45B5-8E86-F0F8DF0EDA53}" presName="textNode" presStyleLbl="node1" presStyleIdx="1" presStyleCnt="4">
        <dgm:presLayoutVars>
          <dgm:bulletEnabled val="1"/>
        </dgm:presLayoutVars>
      </dgm:prSet>
      <dgm:spPr/>
    </dgm:pt>
    <dgm:pt modelId="{C9B22E43-C606-4E47-B459-E773241E0E36}" type="pres">
      <dgm:prSet presAssocID="{9C249AE0-3443-452C-A3D7-D491FA17099D}" presName="sibTrans" presStyleCnt="0"/>
      <dgm:spPr/>
    </dgm:pt>
    <dgm:pt modelId="{BB80E595-3ACF-470C-AD9B-8CD92FDB2E04}" type="pres">
      <dgm:prSet presAssocID="{F6CB0DCA-BDCD-47C7-8643-A86E10E5E39E}" presName="textNode" presStyleLbl="node1" presStyleIdx="2" presStyleCnt="4">
        <dgm:presLayoutVars>
          <dgm:bulletEnabled val="1"/>
        </dgm:presLayoutVars>
      </dgm:prSet>
      <dgm:spPr/>
    </dgm:pt>
    <dgm:pt modelId="{77EC12DB-AF0B-4E9C-9544-37A8C1E9FA3A}" type="pres">
      <dgm:prSet presAssocID="{271D134E-47D3-41A5-9851-5D4A0A4EF550}" presName="sibTrans" presStyleCnt="0"/>
      <dgm:spPr/>
    </dgm:pt>
    <dgm:pt modelId="{DEB4D639-B73B-4060-9619-8E180578B3C9}" type="pres">
      <dgm:prSet presAssocID="{F324490F-D4EB-408F-AD40-7E4C303314C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7EC972E-3F7C-4A07-B9A1-23245FA11C07}" type="presOf" srcId="{8D58CAB2-B23D-469B-AEF5-178A5F888954}" destId="{2143036E-B8B0-432E-B8B7-C641135061F9}" srcOrd="0" destOrd="0" presId="urn:microsoft.com/office/officeart/2005/8/layout/hProcess9"/>
    <dgm:cxn modelId="{B117FE35-854B-47F4-8D5A-6FA7ADFABAA9}" srcId="{8D58CAB2-B23D-469B-AEF5-178A5F888954}" destId="{F46B3018-DD0A-45B5-8E86-F0F8DF0EDA53}" srcOrd="1" destOrd="0" parTransId="{80878FBA-D0AC-452A-9FA4-78B7849EF185}" sibTransId="{9C249AE0-3443-452C-A3D7-D491FA17099D}"/>
    <dgm:cxn modelId="{83762836-62D1-4018-801A-5773545A96E6}" type="presOf" srcId="{F46B3018-DD0A-45B5-8E86-F0F8DF0EDA53}" destId="{8FD2FD05-C91F-4258-BF3E-272E57E8E857}" srcOrd="0" destOrd="0" presId="urn:microsoft.com/office/officeart/2005/8/layout/hProcess9"/>
    <dgm:cxn modelId="{478ACE44-DA1C-425A-986B-59F94ABD95C2}" srcId="{8D58CAB2-B23D-469B-AEF5-178A5F888954}" destId="{F324490F-D4EB-408F-AD40-7E4C303314C9}" srcOrd="3" destOrd="0" parTransId="{FEDAE8CF-EB82-4AB8-A021-9EB4E9CD01AF}" sibTransId="{15603B50-B4FA-495C-9D9A-BA36E000DCAC}"/>
    <dgm:cxn modelId="{FCC4C281-563C-46B2-A158-8506CFEFB2BE}" type="presOf" srcId="{F6CB0DCA-BDCD-47C7-8643-A86E10E5E39E}" destId="{BB80E595-3ACF-470C-AD9B-8CD92FDB2E04}" srcOrd="0" destOrd="0" presId="urn:microsoft.com/office/officeart/2005/8/layout/hProcess9"/>
    <dgm:cxn modelId="{B7527EA5-C83C-4368-A4CD-AE3C71494D76}" type="presOf" srcId="{0A30D477-6D26-4B8D-B5A9-CF8392BED02F}" destId="{6CCEDC6B-068B-4768-8C61-8CF19C19521A}" srcOrd="0" destOrd="0" presId="urn:microsoft.com/office/officeart/2005/8/layout/hProcess9"/>
    <dgm:cxn modelId="{C0833FC2-41C0-4C87-92EE-C6916B53F62E}" type="presOf" srcId="{F324490F-D4EB-408F-AD40-7E4C303314C9}" destId="{DEB4D639-B73B-4060-9619-8E180578B3C9}" srcOrd="0" destOrd="0" presId="urn:microsoft.com/office/officeart/2005/8/layout/hProcess9"/>
    <dgm:cxn modelId="{29C284E7-5EBB-43EB-9B46-B9C748BF91B0}" srcId="{8D58CAB2-B23D-469B-AEF5-178A5F888954}" destId="{F6CB0DCA-BDCD-47C7-8643-A86E10E5E39E}" srcOrd="2" destOrd="0" parTransId="{D950057B-13E2-4A54-A418-1F0FC8351099}" sibTransId="{271D134E-47D3-41A5-9851-5D4A0A4EF550}"/>
    <dgm:cxn modelId="{9FBBC5ED-1A27-4DD8-9A41-E54BEA90002D}" srcId="{8D58CAB2-B23D-469B-AEF5-178A5F888954}" destId="{0A30D477-6D26-4B8D-B5A9-CF8392BED02F}" srcOrd="0" destOrd="0" parTransId="{976CAA02-39F7-43A2-AA35-36B8D7BBFCE9}" sibTransId="{0719A121-31CB-41C4-AE34-EC79E2DC8FBA}"/>
    <dgm:cxn modelId="{AF2E7F4D-9B28-4DD9-87FC-F674B21B10BE}" type="presParOf" srcId="{2143036E-B8B0-432E-B8B7-C641135061F9}" destId="{5ECEE24A-5421-46D3-A543-EEBF41FECF19}" srcOrd="0" destOrd="0" presId="urn:microsoft.com/office/officeart/2005/8/layout/hProcess9"/>
    <dgm:cxn modelId="{D7C8C369-FC3F-42F9-AAA2-2D4B2307A54D}" type="presParOf" srcId="{2143036E-B8B0-432E-B8B7-C641135061F9}" destId="{C2A194F1-E84A-40AD-AA26-C6971442C5FD}" srcOrd="1" destOrd="0" presId="urn:microsoft.com/office/officeart/2005/8/layout/hProcess9"/>
    <dgm:cxn modelId="{7F582AA1-046F-4B7A-8FCA-FE92E85CBC9C}" type="presParOf" srcId="{C2A194F1-E84A-40AD-AA26-C6971442C5FD}" destId="{6CCEDC6B-068B-4768-8C61-8CF19C19521A}" srcOrd="0" destOrd="0" presId="urn:microsoft.com/office/officeart/2005/8/layout/hProcess9"/>
    <dgm:cxn modelId="{F493BFBD-DE8B-4BFE-A31A-59EED3F3C559}" type="presParOf" srcId="{C2A194F1-E84A-40AD-AA26-C6971442C5FD}" destId="{734D6D5D-2A69-4B27-89E5-60475246AD3A}" srcOrd="1" destOrd="0" presId="urn:microsoft.com/office/officeart/2005/8/layout/hProcess9"/>
    <dgm:cxn modelId="{33273DAD-59E4-451F-96D3-2AA45E4EB806}" type="presParOf" srcId="{C2A194F1-E84A-40AD-AA26-C6971442C5FD}" destId="{8FD2FD05-C91F-4258-BF3E-272E57E8E857}" srcOrd="2" destOrd="0" presId="urn:microsoft.com/office/officeart/2005/8/layout/hProcess9"/>
    <dgm:cxn modelId="{31B7B7AF-A644-42D3-8069-E8DF18A6E5B8}" type="presParOf" srcId="{C2A194F1-E84A-40AD-AA26-C6971442C5FD}" destId="{C9B22E43-C606-4E47-B459-E773241E0E36}" srcOrd="3" destOrd="0" presId="urn:microsoft.com/office/officeart/2005/8/layout/hProcess9"/>
    <dgm:cxn modelId="{F7B92926-4096-439D-9ED8-BC7213C57801}" type="presParOf" srcId="{C2A194F1-E84A-40AD-AA26-C6971442C5FD}" destId="{BB80E595-3ACF-470C-AD9B-8CD92FDB2E04}" srcOrd="4" destOrd="0" presId="urn:microsoft.com/office/officeart/2005/8/layout/hProcess9"/>
    <dgm:cxn modelId="{F1953AF9-8E0A-48C9-8AEF-4EAD2D08C1EA}" type="presParOf" srcId="{C2A194F1-E84A-40AD-AA26-C6971442C5FD}" destId="{77EC12DB-AF0B-4E9C-9544-37A8C1E9FA3A}" srcOrd="5" destOrd="0" presId="urn:microsoft.com/office/officeart/2005/8/layout/hProcess9"/>
    <dgm:cxn modelId="{A0E77ED6-D3E8-44E1-B35F-BBFB0EECCF1B}" type="presParOf" srcId="{C2A194F1-E84A-40AD-AA26-C6971442C5FD}" destId="{DEB4D639-B73B-4060-9619-8E180578B3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E24A-5421-46D3-A543-EEBF41FECF19}">
      <dsp:nvSpPr>
        <dsp:cNvPr id="0" name=""/>
        <dsp:cNvSpPr/>
      </dsp:nvSpPr>
      <dsp:spPr>
        <a:xfrm>
          <a:off x="610134" y="0"/>
          <a:ext cx="6914857" cy="640871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EDC6B-068B-4768-8C61-8CF19C19521A}">
      <dsp:nvSpPr>
        <dsp:cNvPr id="0" name=""/>
        <dsp:cNvSpPr/>
      </dsp:nvSpPr>
      <dsp:spPr>
        <a:xfrm>
          <a:off x="4071" y="1922613"/>
          <a:ext cx="1958309" cy="2563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FFFF00"/>
              </a:solidFill>
            </a:rPr>
            <a:t>395r</a:t>
          </a:r>
          <a:r>
            <a:rPr lang="pl-PL" sz="2000" kern="1200" dirty="0">
              <a:solidFill>
                <a:srgbClr val="FFFF00"/>
              </a:solidFill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Podział Cesarstwa Rzymskiego na wschodnie i zachodnie</a:t>
          </a:r>
        </a:p>
      </dsp:txBody>
      <dsp:txXfrm>
        <a:off x="99668" y="2018210"/>
        <a:ext cx="1767115" cy="2372290"/>
      </dsp:txXfrm>
    </dsp:sp>
    <dsp:sp modelId="{8FD2FD05-C91F-4258-BF3E-272E57E8E857}">
      <dsp:nvSpPr>
        <dsp:cNvPr id="0" name=""/>
        <dsp:cNvSpPr/>
      </dsp:nvSpPr>
      <dsp:spPr>
        <a:xfrm>
          <a:off x="2060296" y="1922613"/>
          <a:ext cx="1958309" cy="2563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FFFF00"/>
              </a:solidFill>
            </a:rPr>
            <a:t>476 r</a:t>
          </a:r>
          <a:r>
            <a:rPr lang="pl-PL" sz="1800" kern="1200" dirty="0">
              <a:solidFill>
                <a:srgbClr val="FFFF00"/>
              </a:solidFill>
            </a:rPr>
            <a:t>. </a:t>
          </a:r>
          <a:r>
            <a:rPr lang="pl-PL" sz="1800" kern="1200" dirty="0"/>
            <a:t>upadek Cesarstwa </a:t>
          </a:r>
          <a:r>
            <a:rPr lang="pl-PL" sz="1800" kern="1200" dirty="0" err="1"/>
            <a:t>Zachodniorzymskiego</a:t>
          </a:r>
          <a:r>
            <a:rPr lang="pl-PL" sz="1800" kern="1200" dirty="0"/>
            <a:t> = koniec starożytności , początek średniowiecza</a:t>
          </a:r>
        </a:p>
      </dsp:txBody>
      <dsp:txXfrm>
        <a:off x="2155893" y="2018210"/>
        <a:ext cx="1767115" cy="2372290"/>
      </dsp:txXfrm>
    </dsp:sp>
    <dsp:sp modelId="{BB80E595-3ACF-470C-AD9B-8CD92FDB2E04}">
      <dsp:nvSpPr>
        <dsp:cNvPr id="0" name=""/>
        <dsp:cNvSpPr/>
      </dsp:nvSpPr>
      <dsp:spPr>
        <a:xfrm>
          <a:off x="4116520" y="1922613"/>
          <a:ext cx="1958309" cy="2563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527-565r. Panowanie Justyniana I Wielkiego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 ( Cesarz Bizantyjski)</a:t>
          </a:r>
        </a:p>
      </dsp:txBody>
      <dsp:txXfrm>
        <a:off x="4212117" y="2018210"/>
        <a:ext cx="1767115" cy="2372290"/>
      </dsp:txXfrm>
    </dsp:sp>
    <dsp:sp modelId="{DEB4D639-B73B-4060-9619-8E180578B3C9}">
      <dsp:nvSpPr>
        <dsp:cNvPr id="0" name=""/>
        <dsp:cNvSpPr/>
      </dsp:nvSpPr>
      <dsp:spPr>
        <a:xfrm>
          <a:off x="6172745" y="1922613"/>
          <a:ext cx="1958309" cy="25634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FFFF00"/>
              </a:solidFill>
            </a:rPr>
            <a:t>1453r. </a:t>
          </a:r>
          <a:r>
            <a:rPr lang="pl-PL" sz="1600" kern="1200" dirty="0"/>
            <a:t>Zdobycie Konstantynopola przez Turków= koniec średniowiecza, początek epoki nowożytnej</a:t>
          </a:r>
        </a:p>
      </dsp:txBody>
      <dsp:txXfrm>
        <a:off x="6268342" y="2018210"/>
        <a:ext cx="1767115" cy="2372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5F0B-2EE4-47F2-A02C-C1F2695CB65D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C1CA-AA56-4C34-97CC-0827900BF48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C1CA-AA56-4C34-97CC-0827900BF48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9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C1CA-AA56-4C34-97CC-0827900BF48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39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7C1CA-AA56-4C34-97CC-0827900BF48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80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76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7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00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23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19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61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36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12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17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04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21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6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1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09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49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6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CC8F-D573-4E9A-8DB7-9A44DADB7886}" type="datetimeFigureOut">
              <a:rPr lang="pl-PL" smtClean="0"/>
              <a:pPr/>
              <a:t>14.02.2023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5589-0BED-4E5A-A4AF-8C9ED38A9B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62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7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17/06/relationships/model3d" Target="../media/model3d2.glb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youtube.com/watch?v=RKpXPrLAnpE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429156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pl-PL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Cesarstwo Bizantyjskie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3A054E-FF93-7F1E-7D54-2844BB6ABE38}"/>
              </a:ext>
            </a:extLst>
          </p:cNvPr>
          <p:cNvSpPr txBox="1"/>
          <p:nvPr/>
        </p:nvSpPr>
        <p:spPr>
          <a:xfrm>
            <a:off x="1907704" y="5713756"/>
            <a:ext cx="54887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Wczoraj i dziś,kl.5,  Nowa Era, str. 104-108</a:t>
            </a:r>
          </a:p>
          <a:p>
            <a:r>
              <a:rPr lang="pl-PL" dirty="0"/>
              <a:t>Zeszyt ćwiczeń, str. 56-58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6BE44ED-6075-4E11-A73C-B65948617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95604" y="609600"/>
            <a:ext cx="4755063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Kodeks Justyniana </a:t>
            </a:r>
          </a:p>
        </p:txBody>
      </p:sp>
      <p:pic>
        <p:nvPicPr>
          <p:cNvPr id="6" name="Obraz 5" descr="Teodora- in_Ravenna_008.jpg"/>
          <p:cNvPicPr>
            <a:picLocks noChangeAspect="1"/>
          </p:cNvPicPr>
          <p:nvPr/>
        </p:nvPicPr>
        <p:blipFill rotWithShape="1">
          <a:blip r:embed="rId3" cstate="print"/>
          <a:srcRect t="482" b="6461"/>
          <a:stretch/>
        </p:blipFill>
        <p:spPr>
          <a:xfrm>
            <a:off x="20" y="-5"/>
            <a:ext cx="3476985" cy="4206240"/>
          </a:xfrm>
          <a:prstGeom prst="rect">
            <a:avLst/>
          </a:prstGeom>
        </p:spPr>
      </p:pic>
      <p:pic>
        <p:nvPicPr>
          <p:cNvPr id="5" name="Symbol zastępczy zawartości 4" descr="Benjamin-Constant-L'Imperatrice_Theodora_au_Colisée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t="31571" b="4027"/>
          <a:stretch/>
        </p:blipFill>
        <p:spPr>
          <a:xfrm>
            <a:off x="20" y="4206245"/>
            <a:ext cx="3476985" cy="2660227"/>
          </a:xfrm>
          <a:prstGeom prst="rect">
            <a:avLst/>
          </a:pr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01943F1F-3D4C-4F63-A3E6-42265F51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7005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695603" y="2096064"/>
            <a:ext cx="4755064" cy="39427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/>
              <a:t>Cesarz</a:t>
            </a:r>
            <a:r>
              <a:rPr lang="en-US" sz="1600" dirty="0"/>
              <a:t> </a:t>
            </a:r>
            <a:r>
              <a:rPr lang="en-US" sz="1600" dirty="0" err="1"/>
              <a:t>powołał</a:t>
            </a:r>
            <a:r>
              <a:rPr lang="en-US" sz="1600" dirty="0"/>
              <a:t> </a:t>
            </a:r>
            <a:r>
              <a:rPr lang="en-US" sz="1600" dirty="0" err="1"/>
              <a:t>komisję</a:t>
            </a:r>
            <a:r>
              <a:rPr lang="en-US" sz="1600" dirty="0"/>
              <a:t>, </a:t>
            </a:r>
            <a:r>
              <a:rPr lang="en-US" sz="1600" dirty="0" err="1"/>
              <a:t>złożoną</a:t>
            </a:r>
            <a:r>
              <a:rPr lang="en-US" sz="1600" dirty="0"/>
              <a:t> z </a:t>
            </a:r>
            <a:r>
              <a:rPr lang="en-US" sz="1600" dirty="0" err="1"/>
              <a:t>prawników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uczonych</a:t>
            </a:r>
            <a:r>
              <a:rPr lang="en-US" sz="1600" dirty="0"/>
              <a:t>, </a:t>
            </a:r>
            <a:r>
              <a:rPr lang="en-US" sz="1600" dirty="0" err="1"/>
              <a:t>której</a:t>
            </a:r>
            <a:r>
              <a:rPr lang="en-US" sz="1600" dirty="0"/>
              <a:t> </a:t>
            </a:r>
            <a:r>
              <a:rPr lang="en-US" sz="1600" dirty="0" err="1"/>
              <a:t>zadaniem</a:t>
            </a:r>
            <a:r>
              <a:rPr lang="en-US" sz="1600" dirty="0"/>
              <a:t> </a:t>
            </a:r>
            <a:r>
              <a:rPr lang="en-US" sz="1600" dirty="0" err="1"/>
              <a:t>było</a:t>
            </a:r>
            <a:r>
              <a:rPr lang="en-US" sz="1600" dirty="0"/>
              <a:t> </a:t>
            </a:r>
            <a:r>
              <a:rPr lang="en-US" sz="1600" b="1" dirty="0" err="1"/>
              <a:t>unowocześnienie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usystematyzowanie</a:t>
            </a:r>
            <a:r>
              <a:rPr lang="en-US" sz="1600" b="1" dirty="0"/>
              <a:t> </a:t>
            </a:r>
            <a:r>
              <a:rPr lang="en-US" sz="1600" b="1" dirty="0" err="1"/>
              <a:t>prawa</a:t>
            </a:r>
            <a:r>
              <a:rPr lang="en-US" sz="1600" b="1" dirty="0"/>
              <a:t> </a:t>
            </a:r>
            <a:r>
              <a:rPr lang="en-US" sz="1600" b="1" dirty="0" err="1"/>
              <a:t>rzymskiego</a:t>
            </a:r>
            <a:r>
              <a:rPr lang="en-US" sz="1600" dirty="0"/>
              <a:t>. </a:t>
            </a:r>
            <a:endParaRPr lang="pl-PL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Największą</a:t>
            </a:r>
            <a:r>
              <a:rPr lang="en-US" sz="1600" dirty="0"/>
              <a:t> </a:t>
            </a:r>
            <a:r>
              <a:rPr lang="en-US" sz="1600" dirty="0" err="1"/>
              <a:t>zasługą</a:t>
            </a:r>
            <a:r>
              <a:rPr lang="en-US" sz="1600" dirty="0"/>
              <a:t> </a:t>
            </a:r>
            <a:r>
              <a:rPr lang="en-US" sz="1600" dirty="0" err="1"/>
              <a:t>justyniańskiej</a:t>
            </a:r>
            <a:r>
              <a:rPr lang="en-US" sz="1600" dirty="0"/>
              <a:t> </a:t>
            </a:r>
            <a:r>
              <a:rPr lang="en-US" sz="1600" dirty="0" err="1"/>
              <a:t>komisji</a:t>
            </a:r>
            <a:r>
              <a:rPr lang="en-US" sz="1600" dirty="0"/>
              <a:t> </a:t>
            </a:r>
            <a:r>
              <a:rPr lang="en-US" sz="1600" dirty="0" err="1"/>
              <a:t>kodyfikacyjnej</a:t>
            </a:r>
            <a:r>
              <a:rPr lang="en-US" sz="1600" dirty="0"/>
              <a:t> </a:t>
            </a:r>
            <a:r>
              <a:rPr lang="en-US" sz="1600" dirty="0" err="1"/>
              <a:t>było</a:t>
            </a:r>
            <a:r>
              <a:rPr lang="en-US" sz="1600" dirty="0"/>
              <a:t> </a:t>
            </a:r>
            <a:r>
              <a:rPr lang="en-US" sz="1600" dirty="0" err="1"/>
              <a:t>spisanie</a:t>
            </a:r>
            <a:r>
              <a:rPr lang="en-US" sz="1600" dirty="0"/>
              <a:t> </a:t>
            </a:r>
            <a:r>
              <a:rPr lang="en-US" sz="1600" b="1" dirty="0"/>
              <a:t>"</a:t>
            </a:r>
            <a:r>
              <a:rPr lang="en-US" sz="1600" b="1" dirty="0" err="1"/>
              <a:t>Kodeksu</a:t>
            </a:r>
            <a:r>
              <a:rPr lang="en-US" sz="1600" b="1" dirty="0"/>
              <a:t> </a:t>
            </a:r>
            <a:r>
              <a:rPr lang="en-US" sz="1600" b="1" dirty="0" err="1"/>
              <a:t>Justyniana</a:t>
            </a:r>
            <a:r>
              <a:rPr lang="en-US" sz="1600" dirty="0"/>
              <a:t>„. </a:t>
            </a:r>
            <a:r>
              <a:rPr lang="en-US" sz="1600" dirty="0" err="1"/>
              <a:t>Również</a:t>
            </a:r>
            <a:r>
              <a:rPr lang="en-US" sz="1600" dirty="0"/>
              <a:t> </a:t>
            </a:r>
            <a:r>
              <a:rPr lang="en-US" sz="1600" dirty="0" err="1"/>
              <a:t>jego</a:t>
            </a:r>
            <a:r>
              <a:rPr lang="en-US" sz="1600" dirty="0"/>
              <a:t> </a:t>
            </a:r>
            <a:r>
              <a:rPr lang="en-US" sz="1600" dirty="0" err="1"/>
              <a:t>słynna</a:t>
            </a:r>
            <a:r>
              <a:rPr lang="en-US" sz="1600" dirty="0"/>
              <a:t> </a:t>
            </a:r>
            <a:r>
              <a:rPr lang="en-US" sz="1600" dirty="0" err="1"/>
              <a:t>małżonka</a:t>
            </a:r>
            <a:r>
              <a:rPr lang="en-US" sz="1600" dirty="0"/>
              <a:t> </a:t>
            </a:r>
            <a:r>
              <a:rPr lang="en-US" sz="1600" b="1" dirty="0"/>
              <a:t>Teodora</a:t>
            </a:r>
            <a:r>
              <a:rPr lang="en-US" sz="1600" dirty="0"/>
              <a:t> </a:t>
            </a:r>
            <a:r>
              <a:rPr lang="en-US" sz="1600" dirty="0" err="1"/>
              <a:t>przyczyniła</a:t>
            </a:r>
            <a:r>
              <a:rPr lang="en-US" sz="1600" dirty="0"/>
              <a:t> </a:t>
            </a:r>
            <a:r>
              <a:rPr lang="en-US" sz="1600" dirty="0" err="1"/>
              <a:t>się</a:t>
            </a:r>
            <a:r>
              <a:rPr lang="en-US" sz="1600" dirty="0"/>
              <a:t> do </a:t>
            </a:r>
            <a:r>
              <a:rPr lang="en-US" sz="1600" dirty="0" err="1"/>
              <a:t>nadania</a:t>
            </a:r>
            <a:r>
              <a:rPr lang="en-US" sz="1600" dirty="0"/>
              <a:t> </a:t>
            </a:r>
            <a:r>
              <a:rPr lang="en-US" sz="1600" dirty="0" err="1"/>
              <a:t>kobietom</a:t>
            </a:r>
            <a:r>
              <a:rPr lang="en-US" sz="1600" dirty="0"/>
              <a:t> w </a:t>
            </a:r>
            <a:r>
              <a:rPr lang="en-US" sz="1600" dirty="0" err="1"/>
              <a:t>kodeksie</a:t>
            </a:r>
            <a:r>
              <a:rPr lang="en-US" sz="1600" dirty="0"/>
              <a:t> </a:t>
            </a:r>
            <a:r>
              <a:rPr lang="en-US" sz="1600" dirty="0" err="1"/>
              <a:t>wielu</a:t>
            </a:r>
            <a:r>
              <a:rPr lang="en-US" sz="1600" dirty="0"/>
              <a:t> </a:t>
            </a:r>
            <a:r>
              <a:rPr lang="en-US" sz="1600" dirty="0" err="1"/>
              <a:t>praw</a:t>
            </a:r>
            <a:r>
              <a:rPr lang="en-US" sz="1600" dirty="0"/>
              <a:t>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DF0913A-8832-40AF-9BE9-CEB5A2B24522}"/>
              </a:ext>
            </a:extLst>
          </p:cNvPr>
          <p:cNvSpPr/>
          <p:nvPr/>
        </p:nvSpPr>
        <p:spPr>
          <a:xfrm>
            <a:off x="4824774" y="5289998"/>
            <a:ext cx="311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Ćw. 7/ 58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677848D-AD90-9670-2FB2-E71AC9667CD4}"/>
              </a:ext>
            </a:extLst>
          </p:cNvPr>
          <p:cNvSpPr txBox="1"/>
          <p:nvPr/>
        </p:nvSpPr>
        <p:spPr>
          <a:xfrm>
            <a:off x="3787135" y="63163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Podręcznik, str. 107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deks Justyniana – Wikipedia, wolna encyklopedia">
            <a:extLst>
              <a:ext uri="{FF2B5EF4-FFF2-40B4-BE49-F238E27FC236}">
                <a16:creationId xmlns:a16="http://schemas.microsoft.com/office/drawing/2014/main" id="{4ED85498-59FE-4B19-BE24-69465F7057A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r="1" b="1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6EDCC-A25C-454B-93B9-380C32E1B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5150" y="548680"/>
            <a:ext cx="3565517" cy="59766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/>
              <a:t>a) </a:t>
            </a:r>
            <a:r>
              <a:rPr lang="en-US" dirty="0" err="1"/>
              <a:t>Cesarz</a:t>
            </a:r>
            <a:r>
              <a:rPr lang="en-US" dirty="0"/>
              <a:t> </a:t>
            </a:r>
            <a:r>
              <a:rPr lang="en-US" dirty="0" err="1"/>
              <a:t>Justynian</a:t>
            </a:r>
            <a:r>
              <a:rPr lang="en-US" dirty="0"/>
              <a:t> I </a:t>
            </a:r>
            <a:r>
              <a:rPr lang="en-US" dirty="0" err="1"/>
              <a:t>Wielki</a:t>
            </a:r>
            <a:r>
              <a:rPr lang="en-US" dirty="0"/>
              <a:t> </a:t>
            </a:r>
            <a:r>
              <a:rPr lang="en-US" dirty="0" err="1"/>
              <a:t>chciał</a:t>
            </a:r>
            <a:r>
              <a:rPr lang="en-US" dirty="0"/>
              <a:t> </a:t>
            </a:r>
            <a:r>
              <a:rPr lang="en-US" dirty="0" err="1"/>
              <a:t>usprawnić</a:t>
            </a:r>
            <a:r>
              <a:rPr lang="en-US" dirty="0"/>
              <a:t> </a:t>
            </a:r>
            <a:r>
              <a:rPr lang="en-US" dirty="0" err="1"/>
              <a:t>działanie</a:t>
            </a:r>
            <a:r>
              <a:rPr lang="en-US" dirty="0"/>
              <a:t> </a:t>
            </a:r>
            <a:r>
              <a:rPr lang="en-US" dirty="0" err="1"/>
              <a:t>sądów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uporządkować</a:t>
            </a:r>
            <a:r>
              <a:rPr lang="en-US" dirty="0"/>
              <a:t> </a:t>
            </a:r>
            <a:r>
              <a:rPr lang="en-US" dirty="0" err="1"/>
              <a:t>przepisy</a:t>
            </a:r>
            <a:r>
              <a:rPr lang="en-US" dirty="0"/>
              <a:t> </a:t>
            </a:r>
            <a:r>
              <a:rPr lang="en-US" dirty="0" err="1"/>
              <a:t>prawne</a:t>
            </a:r>
            <a:r>
              <a:rPr lang="en-US" dirty="0"/>
              <a:t>, </a:t>
            </a:r>
            <a:r>
              <a:rPr lang="en-US" dirty="0" err="1"/>
              <a:t>dostosowując</a:t>
            </a:r>
            <a:r>
              <a:rPr lang="en-US" dirty="0"/>
              <a:t> je do </a:t>
            </a:r>
            <a:r>
              <a:rPr lang="en-US" dirty="0" err="1"/>
              <a:t>ówczesnych</a:t>
            </a:r>
            <a:r>
              <a:rPr lang="en-US" dirty="0"/>
              <a:t> </a:t>
            </a:r>
            <a:r>
              <a:rPr lang="en-US" dirty="0" err="1"/>
              <a:t>realiów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dirty="0"/>
              <a:t>b) </a:t>
            </a:r>
            <a:r>
              <a:rPr lang="en-US" dirty="0" err="1"/>
              <a:t>Zmiany</a:t>
            </a:r>
            <a:r>
              <a:rPr lang="en-US" dirty="0"/>
              <a:t> w </a:t>
            </a:r>
            <a:r>
              <a:rPr lang="en-US" dirty="0" err="1"/>
              <a:t>prawie</a:t>
            </a:r>
            <a:r>
              <a:rPr lang="en-US" dirty="0"/>
              <a:t> </a:t>
            </a:r>
            <a:r>
              <a:rPr lang="en-US" dirty="0" err="1"/>
              <a:t>miały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en-US" dirty="0"/>
              <a:t> </a:t>
            </a:r>
            <a:r>
              <a:rPr lang="en-US" dirty="0" err="1"/>
              <a:t>usunięcie</a:t>
            </a:r>
            <a:r>
              <a:rPr lang="en-US" dirty="0"/>
              <a:t> </a:t>
            </a:r>
            <a:r>
              <a:rPr lang="en-US" dirty="0" err="1"/>
              <a:t>przepisów</a:t>
            </a:r>
            <a:r>
              <a:rPr lang="en-US" dirty="0"/>
              <a:t> </a:t>
            </a:r>
            <a:r>
              <a:rPr lang="en-US" dirty="0" err="1"/>
              <a:t>prawnych</a:t>
            </a:r>
            <a:r>
              <a:rPr lang="en-US" dirty="0"/>
              <a:t>, </a:t>
            </a:r>
            <a:r>
              <a:rPr lang="en-US" dirty="0" err="1"/>
              <a:t>które</a:t>
            </a:r>
            <a:r>
              <a:rPr lang="en-US" dirty="0"/>
              <a:t> </a:t>
            </a:r>
            <a:r>
              <a:rPr lang="en-US" dirty="0" err="1"/>
              <a:t>powtarzały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, </a:t>
            </a:r>
            <a:r>
              <a:rPr lang="en-US" dirty="0" err="1"/>
              <a:t>były</a:t>
            </a:r>
            <a:r>
              <a:rPr lang="en-US" dirty="0"/>
              <a:t> </a:t>
            </a:r>
            <a:r>
              <a:rPr lang="en-US" dirty="0" err="1"/>
              <a:t>sprzeczne</a:t>
            </a:r>
            <a:r>
              <a:rPr lang="en-US" dirty="0"/>
              <a:t> z </a:t>
            </a:r>
            <a:r>
              <a:rPr lang="en-US" dirty="0" err="1"/>
              <a:t>innymi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nieaktualne</a:t>
            </a:r>
            <a:r>
              <a:rPr lang="en-US" dirty="0"/>
              <a:t>. </a:t>
            </a:r>
            <a:r>
              <a:rPr lang="en-US" dirty="0" err="1"/>
              <a:t>Pozostałe</a:t>
            </a:r>
            <a:r>
              <a:rPr lang="en-US" dirty="0"/>
              <a:t> </a:t>
            </a:r>
            <a:r>
              <a:rPr lang="en-US" dirty="0" err="1"/>
              <a:t>obowiązujące</a:t>
            </a:r>
            <a:r>
              <a:rPr lang="en-US" dirty="0"/>
              <a:t> </a:t>
            </a:r>
            <a:r>
              <a:rPr lang="en-US" dirty="0" err="1"/>
              <a:t>przepisy</a:t>
            </a:r>
            <a:r>
              <a:rPr lang="en-US" dirty="0"/>
              <a:t> </a:t>
            </a:r>
            <a:r>
              <a:rPr lang="en-US" dirty="0" err="1"/>
              <a:t>miały</a:t>
            </a:r>
            <a:r>
              <a:rPr lang="en-US" dirty="0"/>
              <a:t> </a:t>
            </a:r>
            <a:r>
              <a:rPr lang="en-US" dirty="0" err="1"/>
              <a:t>zostać</a:t>
            </a:r>
            <a:r>
              <a:rPr lang="en-US" dirty="0"/>
              <a:t> </a:t>
            </a:r>
            <a:r>
              <a:rPr lang="en-US" dirty="0" err="1"/>
              <a:t>odpowiednio</a:t>
            </a:r>
            <a:r>
              <a:rPr lang="en-US" dirty="0"/>
              <a:t> </a:t>
            </a:r>
            <a:r>
              <a:rPr lang="en-US" dirty="0" err="1"/>
              <a:t>uporządkowane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spisane</a:t>
            </a:r>
            <a:r>
              <a:rPr lang="en-US" dirty="0"/>
              <a:t> w </a:t>
            </a:r>
            <a:r>
              <a:rPr lang="en-US" dirty="0" err="1"/>
              <a:t>czytelny</a:t>
            </a:r>
            <a:r>
              <a:rPr lang="en-US" dirty="0"/>
              <a:t> </a:t>
            </a:r>
            <a:r>
              <a:rPr lang="en-US" dirty="0" err="1"/>
              <a:t>sposób</a:t>
            </a:r>
            <a:r>
              <a:rPr lang="en-US" dirty="0"/>
              <a:t>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1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76F39C-DC92-43A2-AFAC-DF33A3F0E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191385" y="170005"/>
            <a:ext cx="3766002" cy="8234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dirty="0"/>
              <a:t>Hagia Sofia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CD28231-6050-F429-DC0D-B449B2C2D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" y="993482"/>
            <a:ext cx="4303710" cy="53796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6758FC-A415-4D42-862A-2C0765FF8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154913"/>
            <a:ext cx="0" cy="2083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aya_sofia_1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t="21314" r="-2" b="-2"/>
          <a:stretch/>
        </p:blipFill>
        <p:spPr>
          <a:xfrm>
            <a:off x="4791659" y="1276604"/>
            <a:ext cx="4078125" cy="240669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4692648" y="3739067"/>
            <a:ext cx="4177136" cy="27862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     </a:t>
            </a:r>
            <a:r>
              <a:rPr lang="en-US" sz="1600" dirty="0" err="1"/>
              <a:t>świątynia</a:t>
            </a:r>
            <a:r>
              <a:rPr lang="en-US" sz="1600" dirty="0"/>
              <a:t> </a:t>
            </a:r>
            <a:r>
              <a:rPr lang="en-US" sz="1600" dirty="0" err="1"/>
              <a:t>nazywana</a:t>
            </a:r>
            <a:r>
              <a:rPr lang="en-US" sz="1600" dirty="0"/>
              <a:t> </a:t>
            </a:r>
            <a:r>
              <a:rPr lang="en-US" sz="1600" dirty="0" err="1"/>
              <a:t>Kościołem</a:t>
            </a:r>
            <a:r>
              <a:rPr lang="en-US" sz="1600" dirty="0"/>
              <a:t> </a:t>
            </a:r>
            <a:r>
              <a:rPr lang="en-US" sz="1600" dirty="0" err="1"/>
              <a:t>Mądrości</a:t>
            </a:r>
            <a:r>
              <a:rPr lang="en-US" sz="1600" dirty="0"/>
              <a:t> </a:t>
            </a:r>
            <a:r>
              <a:rPr lang="en-US" sz="1600" dirty="0" err="1"/>
              <a:t>Bożej</a:t>
            </a:r>
            <a:r>
              <a:rPr lang="en-US" sz="1600" dirty="0"/>
              <a:t>, </a:t>
            </a:r>
            <a:r>
              <a:rPr lang="en-US" sz="1600" dirty="0" err="1"/>
              <a:t>powstała</a:t>
            </a:r>
            <a:r>
              <a:rPr lang="en-US" sz="1600" dirty="0"/>
              <a:t> w </a:t>
            </a:r>
            <a:r>
              <a:rPr lang="en-US" sz="1600" dirty="0" err="1"/>
              <a:t>latach</a:t>
            </a:r>
            <a:r>
              <a:rPr lang="en-US" sz="1600" dirty="0"/>
              <a:t> 532–537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 1453 r. </a:t>
            </a:r>
            <a:r>
              <a:rPr lang="en-US" sz="1600" dirty="0" err="1"/>
              <a:t>sułtan</a:t>
            </a:r>
            <a:r>
              <a:rPr lang="en-US" sz="1600" dirty="0"/>
              <a:t> Mehmed II </a:t>
            </a:r>
            <a:r>
              <a:rPr lang="en-US" sz="1600" dirty="0" err="1"/>
              <a:t>Zdobywca</a:t>
            </a:r>
            <a:r>
              <a:rPr lang="en-US" sz="1600" dirty="0"/>
              <a:t> po </a:t>
            </a:r>
            <a:r>
              <a:rPr lang="en-US" sz="1600" dirty="0" err="1"/>
              <a:t>opanowaniu</a:t>
            </a:r>
            <a:r>
              <a:rPr lang="en-US" sz="1600" dirty="0"/>
              <a:t> </a:t>
            </a:r>
            <a:r>
              <a:rPr lang="en-US" sz="1600" dirty="0" err="1"/>
              <a:t>miasta</a:t>
            </a:r>
            <a:r>
              <a:rPr lang="en-US" sz="1600" dirty="0"/>
              <a:t> </a:t>
            </a:r>
            <a:r>
              <a:rPr lang="en-US" sz="1600" dirty="0" err="1"/>
              <a:t>wydał</a:t>
            </a:r>
            <a:r>
              <a:rPr lang="en-US" sz="1600" dirty="0"/>
              <a:t> </a:t>
            </a:r>
            <a:r>
              <a:rPr lang="en-US" sz="1600" dirty="0" err="1"/>
              <a:t>rozkaz</a:t>
            </a:r>
            <a:r>
              <a:rPr lang="en-US" sz="1600" dirty="0"/>
              <a:t>, aby </a:t>
            </a:r>
            <a:r>
              <a:rPr lang="en-US" sz="1600" dirty="0" err="1"/>
              <a:t>Hagię</a:t>
            </a:r>
            <a:r>
              <a:rPr lang="en-US" sz="1600" dirty="0"/>
              <a:t> </a:t>
            </a:r>
            <a:r>
              <a:rPr lang="en-US" sz="1600" dirty="0" err="1"/>
              <a:t>Sofię</a:t>
            </a:r>
            <a:r>
              <a:rPr lang="en-US" sz="1600" dirty="0"/>
              <a:t> </a:t>
            </a:r>
            <a:r>
              <a:rPr lang="en-US" sz="1600" dirty="0" err="1"/>
              <a:t>natychmiast</a:t>
            </a:r>
            <a:r>
              <a:rPr lang="en-US" sz="1600" dirty="0"/>
              <a:t> </a:t>
            </a:r>
            <a:r>
              <a:rPr lang="en-US" sz="1600" dirty="0" err="1"/>
              <a:t>przekształcono</a:t>
            </a:r>
            <a:r>
              <a:rPr lang="en-US" sz="1600" dirty="0"/>
              <a:t> w </a:t>
            </a:r>
            <a:r>
              <a:rPr lang="en-US" sz="1600" dirty="0" err="1"/>
              <a:t>meczet</a:t>
            </a:r>
            <a:r>
              <a:rPr lang="en-US" sz="1600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566E4CF-0BE2-F51F-09AD-4136A96FEFC2}"/>
              </a:ext>
            </a:extLst>
          </p:cNvPr>
          <p:cNvSpPr txBox="1"/>
          <p:nvPr/>
        </p:nvSpPr>
        <p:spPr>
          <a:xfrm>
            <a:off x="206105" y="3239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Podręcznik, s</a:t>
            </a:r>
            <a:r>
              <a:rPr lang="pl-P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tr. 106-107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ya_sofia_wnet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071" y="643466"/>
            <a:ext cx="7428089" cy="5571067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357166"/>
            <a:ext cx="5112568" cy="63121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8700" dirty="0"/>
              <a:t>Sztuka bizantyjska</a:t>
            </a:r>
          </a:p>
          <a:p>
            <a:pPr>
              <a:buNone/>
            </a:pPr>
            <a:r>
              <a:rPr lang="pl-PL" b="1" dirty="0"/>
              <a:t>      miała charakter monumentalny</a:t>
            </a:r>
            <a:r>
              <a:rPr lang="pl-PL" dirty="0"/>
              <a:t>. Wnętrza kościołów i pałaców zdobiono </a:t>
            </a:r>
            <a:r>
              <a:rPr lang="pl-PL" b="1" dirty="0">
                <a:solidFill>
                  <a:srgbClr val="FFFF00"/>
                </a:solidFill>
              </a:rPr>
              <a:t>mozaiką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/>
              <a:t>i </a:t>
            </a:r>
            <a:r>
              <a:rPr lang="pl-PL" b="1" dirty="0">
                <a:solidFill>
                  <a:srgbClr val="FFFF00"/>
                </a:solidFill>
              </a:rPr>
              <a:t>polichromią</a:t>
            </a:r>
            <a:r>
              <a:rPr lang="pl-PL" dirty="0"/>
              <a:t> w żywych, intensywnych barwach, z dużym udziałem złota i emalii. </a:t>
            </a:r>
          </a:p>
          <a:p>
            <a:pPr>
              <a:buNone/>
            </a:pPr>
            <a:r>
              <a:rPr lang="pl-PL" dirty="0"/>
              <a:t>Obok tej formy sztuki istniała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b="1" dirty="0">
                <a:solidFill>
                  <a:srgbClr val="FFFF00"/>
                </a:solidFill>
              </a:rPr>
              <a:t>ikona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/>
              <a:t>jako obraz o charakterze kultowym, odtwarzającym sceny biblijne i historyczne. </a:t>
            </a:r>
          </a:p>
          <a:p>
            <a:pPr>
              <a:buNone/>
            </a:pPr>
            <a:r>
              <a:rPr lang="pl-PL" dirty="0"/>
              <a:t>Pięknie rozwijało się również miniaturowe </a:t>
            </a:r>
            <a:r>
              <a:rPr lang="pl-PL" b="1" dirty="0">
                <a:solidFill>
                  <a:srgbClr val="FFFF00"/>
                </a:solidFill>
              </a:rPr>
              <a:t>malarstwo książkowe i ilustracja</a:t>
            </a:r>
            <a:r>
              <a:rPr lang="pl-PL" dirty="0">
                <a:solidFill>
                  <a:srgbClr val="FFFF00"/>
                </a:solidFill>
              </a:rPr>
              <a:t>. </a:t>
            </a:r>
            <a:r>
              <a:rPr lang="pl-PL" dirty="0"/>
              <a:t>Charakteryzowała się ona</a:t>
            </a:r>
            <a:r>
              <a:rPr lang="pl-PL" b="1" dirty="0"/>
              <a:t> </a:t>
            </a:r>
            <a:r>
              <a:rPr lang="pl-PL" b="1" dirty="0">
                <a:solidFill>
                  <a:srgbClr val="FFFF00"/>
                </a:solidFill>
              </a:rPr>
              <a:t>brakiem głębi perspektywicznej</a:t>
            </a:r>
            <a:r>
              <a:rPr lang="pl-PL" dirty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5" name="Symbol zastępczy zawartości 4" descr="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9166" y="4545896"/>
            <a:ext cx="2709610" cy="2112216"/>
          </a:xfrm>
        </p:spPr>
      </p:pic>
      <p:pic>
        <p:nvPicPr>
          <p:cNvPr id="4" name="Obraz 3" descr="080275_5107041336_7550050b67_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9166" y="199888"/>
            <a:ext cx="2971266" cy="4269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651EF-60D6-4CFB-A228-04207B7D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8" y="404664"/>
            <a:ext cx="3624349" cy="8751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Ćw. </a:t>
            </a:r>
            <a:r>
              <a:rPr lang="en-US" dirty="0"/>
              <a:t>6/57</a:t>
            </a:r>
          </a:p>
        </p:txBody>
      </p:sp>
      <p:sp>
        <p:nvSpPr>
          <p:cNvPr id="4100" name="Rectangle 70">
            <a:extLst>
              <a:ext uri="{FF2B5EF4-FFF2-40B4-BE49-F238E27FC236}">
                <a16:creationId xmlns:a16="http://schemas.microsoft.com/office/drawing/2014/main" id="{7FBC4875-DB6D-4EE2-9DDB-21100045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ONSTANTYNOPOL - URBANISTYKA MIAST">
            <a:extLst>
              <a:ext uri="{FF2B5EF4-FFF2-40B4-BE49-F238E27FC236}">
                <a16:creationId xmlns:a16="http://schemas.microsoft.com/office/drawing/2014/main" id="{91BD4A52-0DEB-4382-B65F-174D47C18A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2" r="25968" b="-2"/>
          <a:stretch/>
        </p:blipFill>
        <p:spPr bwMode="auto">
          <a:xfrm>
            <a:off x="856392" y="1114868"/>
            <a:ext cx="3337845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97B3A8C4-2A9E-4595-91F9-179B47C58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221F8-20F2-445B-ADCD-B5B65B356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318" y="1484784"/>
            <a:ext cx="3994154" cy="50405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endParaRPr lang="en-US" sz="1400" dirty="0"/>
          </a:p>
          <a:p>
            <a:pPr marL="342900" lvl="0">
              <a:lnSpc>
                <a:spcPct val="110000"/>
              </a:lnSpc>
              <a:spcAft>
                <a:spcPts val="1000"/>
              </a:spcAft>
            </a:pPr>
            <a:r>
              <a:rPr lang="en-US" sz="1800" dirty="0" err="1"/>
              <a:t>zebranie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spisanie</a:t>
            </a:r>
            <a:r>
              <a:rPr lang="en-US" sz="1800" dirty="0"/>
              <a:t> </a:t>
            </a:r>
            <a:r>
              <a:rPr lang="en-US" sz="1800" dirty="0" err="1"/>
              <a:t>prawa</a:t>
            </a:r>
            <a:r>
              <a:rPr lang="en-US" sz="1800" dirty="0"/>
              <a:t> </a:t>
            </a:r>
            <a:r>
              <a:rPr lang="en-US" sz="1800" dirty="0" err="1"/>
              <a:t>rzymskiego</a:t>
            </a:r>
            <a:r>
              <a:rPr lang="en-US" sz="1800" dirty="0"/>
              <a:t> (</a:t>
            </a:r>
            <a:r>
              <a:rPr lang="en-US" sz="1800" dirty="0" err="1"/>
              <a:t>Kodeks</a:t>
            </a:r>
            <a:r>
              <a:rPr lang="en-US" sz="1800" dirty="0"/>
              <a:t> </a:t>
            </a:r>
            <a:r>
              <a:rPr lang="en-US" sz="1800" dirty="0" err="1"/>
              <a:t>Justyniana</a:t>
            </a:r>
            <a:r>
              <a:rPr lang="en-US" sz="1800" dirty="0"/>
              <a:t>) </a:t>
            </a:r>
          </a:p>
          <a:p>
            <a:pPr marL="342900" lvl="0">
              <a:lnSpc>
                <a:spcPct val="110000"/>
              </a:lnSpc>
              <a:spcAft>
                <a:spcPts val="1000"/>
              </a:spcAft>
            </a:pPr>
            <a:r>
              <a:rPr lang="en-US" sz="1800" dirty="0" err="1"/>
              <a:t>tworzenie</a:t>
            </a:r>
            <a:r>
              <a:rPr lang="en-US" sz="1800" dirty="0"/>
              <a:t> </a:t>
            </a:r>
            <a:r>
              <a:rPr lang="en-US" sz="1800" dirty="0" err="1"/>
              <a:t>wspaniałych</a:t>
            </a:r>
            <a:r>
              <a:rPr lang="en-US" sz="1800" dirty="0"/>
              <a:t> </a:t>
            </a:r>
            <a:r>
              <a:rPr lang="en-US" sz="1800" dirty="0" err="1"/>
              <a:t>fresków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mozaik</a:t>
            </a:r>
            <a:endParaRPr lang="en-US" sz="1800" dirty="0"/>
          </a:p>
          <a:p>
            <a:pPr marL="342900" lvl="0">
              <a:lnSpc>
                <a:spcPct val="110000"/>
              </a:lnSpc>
            </a:pPr>
            <a:r>
              <a:rPr lang="en-US" sz="1800" dirty="0" err="1"/>
              <a:t>rozwój</a:t>
            </a:r>
            <a:r>
              <a:rPr lang="en-US" sz="1800" dirty="0"/>
              <a:t> </a:t>
            </a:r>
            <a:r>
              <a:rPr lang="en-US" sz="1800" dirty="0" err="1"/>
              <a:t>różnych</a:t>
            </a:r>
            <a:r>
              <a:rPr lang="en-US" sz="1800" dirty="0"/>
              <a:t> </a:t>
            </a:r>
            <a:r>
              <a:rPr lang="en-US" sz="1800" dirty="0" err="1"/>
              <a:t>dziedzin</a:t>
            </a:r>
            <a:r>
              <a:rPr lang="en-US" sz="1800" dirty="0"/>
              <a:t> </a:t>
            </a:r>
            <a:r>
              <a:rPr lang="en-US" sz="1800" dirty="0" err="1"/>
              <a:t>nauki</a:t>
            </a:r>
            <a:r>
              <a:rPr lang="en-US" sz="1800" dirty="0"/>
              <a:t> (</a:t>
            </a:r>
            <a:r>
              <a:rPr lang="en-US" sz="1800" dirty="0" err="1"/>
              <a:t>matematyka</a:t>
            </a:r>
            <a:r>
              <a:rPr lang="en-US" sz="1800" dirty="0"/>
              <a:t>, </a:t>
            </a:r>
            <a:r>
              <a:rPr lang="en-US" sz="1800" dirty="0" err="1"/>
              <a:t>geografia</a:t>
            </a:r>
            <a:r>
              <a:rPr lang="en-US" sz="1800" dirty="0"/>
              <a:t>, </a:t>
            </a:r>
            <a:r>
              <a:rPr lang="en-US" sz="1800" dirty="0" err="1"/>
              <a:t>historia</a:t>
            </a:r>
            <a:r>
              <a:rPr lang="en-US" sz="1800" dirty="0"/>
              <a:t>, </a:t>
            </a:r>
            <a:r>
              <a:rPr lang="en-US" sz="1800" dirty="0" err="1"/>
              <a:t>astronomia</a:t>
            </a:r>
            <a:r>
              <a:rPr lang="en-US" sz="1800" dirty="0"/>
              <a:t>)</a:t>
            </a:r>
          </a:p>
          <a:p>
            <a:pPr marL="342900" lvl="0">
              <a:lnSpc>
                <a:spcPct val="110000"/>
              </a:lnSpc>
            </a:pPr>
            <a:r>
              <a:rPr lang="en-US" sz="1800" dirty="0" err="1"/>
              <a:t>stosowanie</a:t>
            </a:r>
            <a:r>
              <a:rPr lang="en-US" sz="1800" dirty="0"/>
              <a:t> </a:t>
            </a:r>
            <a:r>
              <a:rPr lang="en-US" sz="1800" dirty="0" err="1"/>
              <a:t>kopuł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arkad</a:t>
            </a:r>
            <a:r>
              <a:rPr lang="en-US" sz="1800" dirty="0"/>
              <a:t> w </a:t>
            </a:r>
            <a:r>
              <a:rPr lang="en-US" sz="1800" dirty="0" err="1"/>
              <a:t>budownictwie</a:t>
            </a:r>
            <a:endParaRPr lang="en-US" sz="1800" dirty="0"/>
          </a:p>
          <a:p>
            <a:pPr marL="342900" lvl="0">
              <a:lnSpc>
                <a:spcPct val="110000"/>
              </a:lnSpc>
              <a:spcAft>
                <a:spcPts val="1000"/>
              </a:spcAft>
            </a:pPr>
            <a:r>
              <a:rPr lang="en-US" sz="1800" dirty="0" err="1"/>
              <a:t>wznoszenie</a:t>
            </a:r>
            <a:r>
              <a:rPr lang="en-US" sz="1800" dirty="0"/>
              <a:t> </a:t>
            </a:r>
            <a:r>
              <a:rPr lang="en-US" sz="1800" dirty="0" err="1"/>
              <a:t>wspaniałych</a:t>
            </a:r>
            <a:r>
              <a:rPr lang="en-US" sz="1800" dirty="0"/>
              <a:t> </a:t>
            </a:r>
            <a:r>
              <a:rPr lang="en-US" sz="1800" dirty="0" err="1"/>
              <a:t>budowli</a:t>
            </a:r>
            <a:r>
              <a:rPr lang="en-US" sz="1800" dirty="0"/>
              <a:t> (Hagia Sofia, </a:t>
            </a:r>
            <a:r>
              <a:rPr lang="en-US" sz="1800" dirty="0" err="1"/>
              <a:t>hipodrom</a:t>
            </a:r>
            <a:r>
              <a:rPr lang="en-US" sz="1800" dirty="0"/>
              <a:t>)</a:t>
            </a:r>
          </a:p>
          <a:p>
            <a:pPr>
              <a:lnSpc>
                <a:spcPct val="110000"/>
              </a:lnSpc>
            </a:pPr>
            <a:r>
              <a:rPr lang="en-US" sz="1800" dirty="0" err="1"/>
              <a:t>zachowanie</a:t>
            </a:r>
            <a:r>
              <a:rPr lang="en-US" sz="1800" dirty="0"/>
              <a:t> </a:t>
            </a:r>
            <a:r>
              <a:rPr lang="en-US" sz="1800" dirty="0" err="1"/>
              <a:t>dzieł</a:t>
            </a:r>
            <a:r>
              <a:rPr lang="en-US" sz="1800" dirty="0"/>
              <a:t> </a:t>
            </a:r>
            <a:r>
              <a:rPr lang="en-US" sz="1800" dirty="0" err="1"/>
              <a:t>antycznych</a:t>
            </a:r>
            <a:r>
              <a:rPr lang="en-US" sz="1800" dirty="0"/>
              <a:t> </a:t>
            </a:r>
            <a:r>
              <a:rPr lang="en-US" sz="1800" dirty="0" err="1"/>
              <a:t>autorów</a:t>
            </a:r>
            <a:endParaRPr lang="en-US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66925E3-EE94-1D66-FFE7-7C83ED031793}"/>
              </a:ext>
            </a:extLst>
          </p:cNvPr>
          <p:cNvSpPr txBox="1"/>
          <p:nvPr/>
        </p:nvSpPr>
        <p:spPr>
          <a:xfrm>
            <a:off x="126442" y="6288780"/>
            <a:ext cx="4445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Podręcznik, s</a:t>
            </a:r>
            <a:r>
              <a:rPr lang="pl-P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tr. 107</a:t>
            </a:r>
          </a:p>
        </p:txBody>
      </p:sp>
    </p:spTree>
    <p:extLst>
      <p:ext uri="{BB962C8B-B14F-4D97-AF65-F5344CB8AC3E}">
        <p14:creationId xmlns:p14="http://schemas.microsoft.com/office/powerpoint/2010/main" val="114186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5347" y="927100"/>
            <a:ext cx="2564074" cy="4616450"/>
          </a:xfrm>
        </p:spPr>
        <p:txBody>
          <a:bodyPr>
            <a:normAutofit/>
          </a:bodyPr>
          <a:lstStyle/>
          <a:p>
            <a:r>
              <a:rPr lang="pl-PL" sz="2400"/>
              <a:t>Zagrożenie zewnętrzne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732021" y="971548"/>
            <a:ext cx="4718646" cy="5481787"/>
          </a:xfrm>
        </p:spPr>
        <p:txBody>
          <a:bodyPr anchor="ctr">
            <a:normAutofit lnSpcReduction="10000"/>
          </a:bodyPr>
          <a:lstStyle/>
          <a:p>
            <a:r>
              <a:rPr lang="pl-PL" dirty="0"/>
              <a:t>W VII w. Bizancjum broniło się przed najazdami Persów i plemion z północy. </a:t>
            </a:r>
          </a:p>
          <a:p>
            <a:r>
              <a:rPr lang="pl-PL" dirty="0"/>
              <a:t>Po śmierci Justyniana I straciło jednak Afrykę Północną i Bliski Wschód na rzecz </a:t>
            </a:r>
            <a:r>
              <a:rPr lang="pl-PL" b="1" dirty="0"/>
              <a:t>Arabów,</a:t>
            </a:r>
            <a:r>
              <a:rPr lang="pl-PL" dirty="0"/>
              <a:t> którzy wykorzystali osłabienie państwa walkami z Persami. </a:t>
            </a:r>
          </a:p>
          <a:p>
            <a:r>
              <a:rPr lang="pl-PL" dirty="0"/>
              <a:t>Bizantyjczycy mieli też problemy z najazdami Bułgarów w XI w. (rozbitych przez Bazylego II) i krucjatami w XIII w.</a:t>
            </a:r>
          </a:p>
          <a:p>
            <a:r>
              <a:rPr lang="pl-PL" dirty="0"/>
              <a:t> Kres Bizancjum nastąpił jednak z ręki Turków w 1453r.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7363D12-349D-C992-5A7A-9D300E6483CF}"/>
              </a:ext>
            </a:extLst>
          </p:cNvPr>
          <p:cNvSpPr txBox="1"/>
          <p:nvPr/>
        </p:nvSpPr>
        <p:spPr>
          <a:xfrm>
            <a:off x="662424" y="1196752"/>
            <a:ext cx="2376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Podręcznik, s</a:t>
            </a:r>
            <a:r>
              <a:rPr lang="pl-PL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tr. 107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0562" y="273050"/>
            <a:ext cx="4143404" cy="798496"/>
          </a:xfrm>
        </p:spPr>
        <p:txBody>
          <a:bodyPr/>
          <a:lstStyle/>
          <a:p>
            <a:r>
              <a:rPr lang="pl-PL" dirty="0"/>
              <a:t>Ogień grecki</a:t>
            </a:r>
          </a:p>
        </p:txBody>
      </p:sp>
      <p:pic>
        <p:nvPicPr>
          <p:cNvPr id="5" name="Symbol zastępczy zawartości 4" descr="250px-Greekfire-madridskylitz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1285860"/>
            <a:ext cx="4464875" cy="228601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826768" cy="6025302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/>
              <a:t>Na dziobach okrętów wojennych bizantyńscy żeglarze umieszczali długie rury, z zewnątrz drewniane, od środka wyłożone brązem. Jeden ich koniec skierowany był na statek nieprzyjaciela, a drugi połączony z pompa powietrzną. Do rur wsypywano łatwopalną substancję i podpalano ja. Jednocześnie marynarz stojący przy drugim końcu obsługiwał pompę, aby płonący płyn tryskał łukiem w kierunku wroga. </a:t>
            </a:r>
          </a:p>
          <a:p>
            <a:r>
              <a:rPr lang="pl-PL" sz="1800" dirty="0"/>
              <a:t>Większe statki wyposażane były w kilka rur. </a:t>
            </a:r>
          </a:p>
          <a:p>
            <a:r>
              <a:rPr lang="pl-PL" sz="1800" dirty="0"/>
              <a:t>Skonstruowano nawet ręczne modele wykorzystane przez marynarzy. Niszczycielska moc ognia była tak potężna, że płonął on nawet na powierzchni morza</a:t>
            </a:r>
            <a:r>
              <a:rPr lang="pl-PL" dirty="0"/>
              <a:t>.</a:t>
            </a:r>
          </a:p>
        </p:txBody>
      </p:sp>
      <p:pic>
        <p:nvPicPr>
          <p:cNvPr id="6" name="Obraz 5" descr="220px-Byzantinische_Drom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440172"/>
            <a:ext cx="1885121" cy="186798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358082" y="54292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dromon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3FA6F50-A331-4E6C-841A-C1EB2D2C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150" y="609600"/>
            <a:ext cx="3565517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Upadek Bizancjum</a:t>
            </a:r>
          </a:p>
        </p:txBody>
      </p:sp>
      <p:pic>
        <p:nvPicPr>
          <p:cNvPr id="2050" name="Picture 2" descr="Tak upadało Bizancjum 560 lat temu | Wielkie działo puszkarza Urbana -  Polityka.pl">
            <a:extLst>
              <a:ext uri="{FF2B5EF4-FFF2-40B4-BE49-F238E27FC236}">
                <a16:creationId xmlns:a16="http://schemas.microsoft.com/office/drawing/2014/main" id="{788E1413-DFE0-46F3-9765-C2F00CF32D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r="35209" b="-1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63DB231-1015-4296-9528-E29DACC38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5150" y="2096064"/>
            <a:ext cx="3565517" cy="36951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W </a:t>
            </a:r>
            <a:r>
              <a:rPr lang="en-US" sz="2400" b="1" dirty="0"/>
              <a:t>1453</a:t>
            </a:r>
            <a:r>
              <a:rPr lang="en-US" sz="2400" dirty="0"/>
              <a:t> r. </a:t>
            </a:r>
            <a:r>
              <a:rPr lang="en-US" sz="2400" dirty="0" err="1"/>
              <a:t>Turcy</a:t>
            </a:r>
            <a:r>
              <a:rPr lang="en-US" sz="2400" b="1" dirty="0"/>
              <a:t> </a:t>
            </a:r>
            <a:r>
              <a:rPr lang="en-US" sz="2400" b="1" dirty="0" err="1"/>
              <a:t>zdobyli</a:t>
            </a:r>
            <a:r>
              <a:rPr lang="en-US" sz="2400" b="1" dirty="0"/>
              <a:t> </a:t>
            </a:r>
            <a:r>
              <a:rPr lang="en-US" sz="2400" b="1" dirty="0" err="1"/>
              <a:t>Konstantynopol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ostatecznie</a:t>
            </a:r>
            <a:r>
              <a:rPr lang="en-US" sz="2400" b="1" dirty="0"/>
              <a:t> </a:t>
            </a:r>
            <a:r>
              <a:rPr lang="en-US" sz="2400" b="1" dirty="0" err="1"/>
              <a:t>podbili</a:t>
            </a:r>
            <a:r>
              <a:rPr lang="en-US" sz="2400" b="1" dirty="0"/>
              <a:t> </a:t>
            </a:r>
            <a:r>
              <a:rPr lang="en-US" sz="2400" b="1" dirty="0" err="1"/>
              <a:t>państwo</a:t>
            </a:r>
            <a:r>
              <a:rPr lang="en-US" sz="24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w </a:t>
            </a:r>
            <a:r>
              <a:rPr lang="en-US" sz="2000" dirty="0" err="1"/>
              <a:t>całości</a:t>
            </a:r>
            <a:r>
              <a:rPr lang="en-US" sz="2000" dirty="0"/>
              <a:t> </a:t>
            </a:r>
            <a:r>
              <a:rPr lang="en-US" sz="2000" dirty="0" err="1"/>
              <a:t>przestało</a:t>
            </a:r>
            <a:r>
              <a:rPr lang="en-US" sz="2000" dirty="0"/>
              <a:t> </a:t>
            </a:r>
            <a:r>
              <a:rPr lang="en-US" sz="2000" dirty="0" err="1"/>
              <a:t>istnieć</a:t>
            </a:r>
            <a:r>
              <a:rPr lang="en-US" sz="2000" dirty="0"/>
              <a:t>.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40CAC-BBD4-4651-8F9D-A028287A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116633"/>
            <a:ext cx="7765321" cy="648071"/>
          </a:xfrm>
        </p:spPr>
        <p:txBody>
          <a:bodyPr>
            <a:normAutofit/>
          </a:bodyPr>
          <a:lstStyle/>
          <a:p>
            <a:r>
              <a:rPr lang="pl-PL" dirty="0"/>
              <a:t>Podsumowanie-Ćw. 3, str. 56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5FB159-4F78-4828-8B00-CB806309F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1840" y="6225443"/>
            <a:ext cx="3829503" cy="216024"/>
          </a:xfrm>
        </p:spPr>
        <p:txBody>
          <a:bodyPr>
            <a:normAutofit fontScale="40000" lnSpcReduction="20000"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P, F, F, F, P</a:t>
            </a:r>
            <a:endParaRPr lang="pl-PL" dirty="0"/>
          </a:p>
        </p:txBody>
      </p:sp>
      <p:pic>
        <p:nvPicPr>
          <p:cNvPr id="5122" name="Picture 2" descr="Konstantynopol – MIASTA RYTM">
            <a:extLst>
              <a:ext uri="{FF2B5EF4-FFF2-40B4-BE49-F238E27FC236}">
                <a16:creationId xmlns:a16="http://schemas.microsoft.com/office/drawing/2014/main" id="{F329613C-BBEC-4657-A148-1E4B1B1405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5356"/>
            <a:ext cx="7847093" cy="52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40CDC50-BC32-4B10-8898-BB1F8D28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65" y="188640"/>
            <a:ext cx="4755063" cy="22433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T: Bizancjum w czasach świetności</a:t>
            </a:r>
            <a:endParaRPr lang="en-US" sz="3200" dirty="0"/>
          </a:p>
        </p:txBody>
      </p:sp>
      <p:pic>
        <p:nvPicPr>
          <p:cNvPr id="1026" name="Picture 2" descr="Justynian i Teodora, czy Teodora i Justynian? – Polskie Dzieje – Historia  Polski w Internecie">
            <a:extLst>
              <a:ext uri="{FF2B5EF4-FFF2-40B4-BE49-F238E27FC236}">
                <a16:creationId xmlns:a16="http://schemas.microsoft.com/office/drawing/2014/main" id="{BC959696-EBEA-42B8-8CB3-A8403259A8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16038"/>
          <a:stretch/>
        </p:blipFill>
        <p:spPr bwMode="auto">
          <a:xfrm>
            <a:off x="20" y="10"/>
            <a:ext cx="347698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4BF5A6-8261-45DF-933E-4049C03A7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5602" y="4005064"/>
            <a:ext cx="5082221" cy="178613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gdzie</a:t>
            </a:r>
            <a:r>
              <a:rPr lang="en-US" dirty="0"/>
              <a:t> </a:t>
            </a:r>
            <a:r>
              <a:rPr lang="en-US" dirty="0" err="1"/>
              <a:t>istniało</a:t>
            </a:r>
            <a:r>
              <a:rPr lang="en-US" dirty="0"/>
              <a:t> </a:t>
            </a:r>
            <a:r>
              <a:rPr lang="en-US" b="1" dirty="0" err="1"/>
              <a:t>Cesarstwo</a:t>
            </a:r>
            <a:r>
              <a:rPr lang="en-US" b="1" dirty="0"/>
              <a:t> </a:t>
            </a:r>
            <a:r>
              <a:rPr lang="en-US" b="1" dirty="0" err="1"/>
              <a:t>Bizantyjskie</a:t>
            </a:r>
            <a:endParaRPr lang="en-US" b="1" dirty="0"/>
          </a:p>
          <a:p>
            <a:r>
              <a:rPr lang="en-US" dirty="0" err="1"/>
              <a:t>Jakie</a:t>
            </a:r>
            <a:r>
              <a:rPr lang="en-US" dirty="0"/>
              <a:t> </a:t>
            </a:r>
            <a:r>
              <a:rPr lang="en-US" dirty="0" err="1"/>
              <a:t>były</a:t>
            </a:r>
            <a:r>
              <a:rPr lang="en-US" dirty="0"/>
              <a:t> </a:t>
            </a:r>
            <a:r>
              <a:rPr lang="en-US" dirty="0" err="1"/>
              <a:t>zasługi</a:t>
            </a:r>
            <a:r>
              <a:rPr lang="en-US" dirty="0"/>
              <a:t> </a:t>
            </a:r>
            <a:r>
              <a:rPr lang="en-US" b="1" dirty="0" err="1"/>
              <a:t>Justyniana</a:t>
            </a:r>
            <a:r>
              <a:rPr lang="en-US" b="1" dirty="0"/>
              <a:t> I </a:t>
            </a:r>
            <a:r>
              <a:rPr lang="en-US" b="1" dirty="0" err="1"/>
              <a:t>Wielkiego</a:t>
            </a:r>
            <a:endParaRPr lang="en-US" b="1" dirty="0"/>
          </a:p>
          <a:p>
            <a:r>
              <a:rPr lang="en-US" dirty="0" err="1"/>
              <a:t>Jakie</a:t>
            </a:r>
            <a:r>
              <a:rPr lang="en-US" dirty="0"/>
              <a:t> </a:t>
            </a:r>
            <a:r>
              <a:rPr lang="en-US" dirty="0" err="1"/>
              <a:t>były</a:t>
            </a:r>
            <a:r>
              <a:rPr lang="en-US" dirty="0"/>
              <a:t> </a:t>
            </a:r>
            <a:r>
              <a:rPr lang="en-US" dirty="0" err="1"/>
              <a:t>osiągnięcia</a:t>
            </a:r>
            <a:r>
              <a:rPr lang="en-US" dirty="0"/>
              <a:t> </a:t>
            </a:r>
            <a:r>
              <a:rPr lang="en-US" dirty="0" err="1"/>
              <a:t>nauki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kultury</a:t>
            </a:r>
            <a:r>
              <a:rPr lang="en-US" dirty="0"/>
              <a:t> </a:t>
            </a:r>
            <a:r>
              <a:rPr lang="en-US" dirty="0" err="1"/>
              <a:t>bizantyjskiej</a:t>
            </a:r>
            <a:r>
              <a:rPr lang="en-US" dirty="0"/>
              <a:t>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77005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0EE6880-CEF5-4340-82EF-D117DD84C8BE}"/>
              </a:ext>
            </a:extLst>
          </p:cNvPr>
          <p:cNvSpPr txBox="1"/>
          <p:nvPr/>
        </p:nvSpPr>
        <p:spPr>
          <a:xfrm>
            <a:off x="4114297" y="2529770"/>
            <a:ext cx="4572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l-PL" dirty="0"/>
            </a:br>
            <a:r>
              <a:rPr lang="en-US" sz="2800" dirty="0" err="1">
                <a:solidFill>
                  <a:srgbClr val="FFFF00"/>
                </a:solidFill>
              </a:rPr>
              <a:t>Nacobezu</a:t>
            </a:r>
            <a:r>
              <a:rPr lang="en-US" sz="2800" dirty="0">
                <a:solidFill>
                  <a:srgbClr val="FFFF00"/>
                </a:solidFill>
              </a:rPr>
              <a:t>, s. 104</a:t>
            </a:r>
            <a:endParaRPr lang="pl-P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6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6064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Ważne daty:</a:t>
            </a:r>
            <a:endParaRPr lang="pl-PL" sz="2000" dirty="0"/>
          </a:p>
          <a:p>
            <a:r>
              <a:rPr lang="pl-PL" sz="2000" b="1" dirty="0"/>
              <a:t>VII w.- </a:t>
            </a:r>
            <a:r>
              <a:rPr lang="pl-PL" sz="2000" dirty="0"/>
              <a:t>panowanie Justyniana Wielkiego</a:t>
            </a:r>
          </a:p>
          <a:p>
            <a:r>
              <a:rPr lang="pl-PL" sz="2000" b="1" dirty="0"/>
              <a:t>1054r.- </a:t>
            </a:r>
            <a:r>
              <a:rPr lang="pl-PL" sz="2000" dirty="0"/>
              <a:t>schizma wschodnia– rozłam w Kościele chrześcijańskim </a:t>
            </a:r>
            <a:endParaRPr lang="pl-PL" sz="2000" b="1" dirty="0"/>
          </a:p>
          <a:p>
            <a:r>
              <a:rPr lang="pl-PL" sz="2000" b="1" dirty="0"/>
              <a:t>1453 r</a:t>
            </a:r>
            <a:r>
              <a:rPr lang="pl-PL" sz="2000" dirty="0"/>
              <a:t>. – upadek cesarstwa bizantyjskiego= koniec epoki średniowiecza</a:t>
            </a:r>
          </a:p>
          <a:p>
            <a:endParaRPr lang="pl-PL" sz="2000" dirty="0"/>
          </a:p>
          <a:p>
            <a:r>
              <a:rPr lang="pl-PL" sz="2000" b="1" dirty="0"/>
              <a:t>Ważne postaci:</a:t>
            </a:r>
            <a:endParaRPr lang="pl-PL" sz="2000" dirty="0"/>
          </a:p>
          <a:p>
            <a:r>
              <a:rPr lang="pl-PL" sz="2000" b="1" dirty="0"/>
              <a:t>Justynian I Wielki</a:t>
            </a:r>
            <a:r>
              <a:rPr lang="pl-PL" sz="2000" dirty="0"/>
              <a:t> – cesarz Bizancjum w latach 527-565; wygnał Wandalów z Afryki Płn., część Wizygotów z Hiszpanii i w końcu także Ostrogotów z Italii.</a:t>
            </a:r>
          </a:p>
          <a:p>
            <a:endParaRPr lang="pl-PL" sz="2000" dirty="0"/>
          </a:p>
          <a:p>
            <a:r>
              <a:rPr lang="pl-PL" sz="2000" b="1" dirty="0"/>
              <a:t>Ważne pojęcia:</a:t>
            </a:r>
            <a:endParaRPr lang="pl-PL" sz="2000" dirty="0"/>
          </a:p>
          <a:p>
            <a:r>
              <a:rPr lang="pl-PL" sz="2000" b="1" dirty="0"/>
              <a:t>Bizancjum</a:t>
            </a:r>
            <a:r>
              <a:rPr lang="pl-PL" sz="2000" dirty="0"/>
              <a:t> – nazwa pochodzi od poprzedniej nazwy Konstantynopola, zmienionej w IV w. przez Konstantyna Wielkiego</a:t>
            </a:r>
          </a:p>
          <a:p>
            <a:r>
              <a:rPr lang="pl-PL" sz="2000" b="1" dirty="0"/>
              <a:t>Kodeks Justyniana</a:t>
            </a:r>
            <a:r>
              <a:rPr lang="pl-PL" sz="2000" dirty="0"/>
              <a:t> – ujednolicony zbiór praw rzymskich</a:t>
            </a:r>
          </a:p>
          <a:p>
            <a:r>
              <a:rPr lang="pl-PL" sz="2000" b="1" dirty="0" err="1"/>
              <a:t>Hagia</a:t>
            </a:r>
            <a:r>
              <a:rPr lang="pl-PL" sz="2000" b="1" dirty="0"/>
              <a:t> Sophia</a:t>
            </a:r>
            <a:r>
              <a:rPr lang="pl-PL" sz="2000" dirty="0"/>
              <a:t> – świątynia wybudowana w Konstantynopolu , przykład świadczący o wspaniałości sztuki bizantyjskiej</a:t>
            </a:r>
          </a:p>
          <a:p>
            <a:r>
              <a:rPr lang="pl-PL" sz="2000" b="1" dirty="0"/>
              <a:t>schizma wschodnia</a:t>
            </a:r>
            <a:r>
              <a:rPr lang="pl-PL" sz="2000" dirty="0"/>
              <a:t>– rozłam w Kościele chrześcijańskim w </a:t>
            </a:r>
            <a:r>
              <a:rPr lang="pl-PL" sz="2000" b="1" dirty="0"/>
              <a:t>1054r.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40CDC50-BC32-4B10-8898-BB1F8D28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65" y="188640"/>
            <a:ext cx="4755063" cy="22433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200" dirty="0"/>
              <a:t>samoocena</a:t>
            </a:r>
            <a:endParaRPr lang="en-US" sz="3200" dirty="0"/>
          </a:p>
        </p:txBody>
      </p:sp>
      <p:pic>
        <p:nvPicPr>
          <p:cNvPr id="1026" name="Picture 2" descr="Justynian i Teodora, czy Teodora i Justynian? – Polskie Dzieje – Historia  Polski w Internecie">
            <a:extLst>
              <a:ext uri="{FF2B5EF4-FFF2-40B4-BE49-F238E27FC236}">
                <a16:creationId xmlns:a16="http://schemas.microsoft.com/office/drawing/2014/main" id="{BC959696-EBEA-42B8-8CB3-A8403259A8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16038"/>
          <a:stretch/>
        </p:blipFill>
        <p:spPr bwMode="auto">
          <a:xfrm>
            <a:off x="20" y="10"/>
            <a:ext cx="3476985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D4BF5A6-8261-45DF-933E-4049C03A7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5602" y="4005064"/>
            <a:ext cx="5082221" cy="178613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 err="1"/>
              <a:t>Kiedy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gdzie</a:t>
            </a:r>
            <a:r>
              <a:rPr lang="en-US" dirty="0"/>
              <a:t> </a:t>
            </a:r>
            <a:r>
              <a:rPr lang="en-US" dirty="0" err="1"/>
              <a:t>istniało</a:t>
            </a:r>
            <a:r>
              <a:rPr lang="en-US" dirty="0"/>
              <a:t> </a:t>
            </a:r>
            <a:r>
              <a:rPr lang="en-US" b="1" dirty="0" err="1"/>
              <a:t>Cesarstwo</a:t>
            </a:r>
            <a:r>
              <a:rPr lang="en-US" b="1" dirty="0"/>
              <a:t> </a:t>
            </a:r>
            <a:r>
              <a:rPr lang="en-US" b="1" dirty="0" err="1"/>
              <a:t>Bizantyjskie</a:t>
            </a:r>
            <a:endParaRPr lang="en-US" b="1" dirty="0"/>
          </a:p>
          <a:p>
            <a:r>
              <a:rPr lang="en-US" dirty="0" err="1"/>
              <a:t>Jakie</a:t>
            </a:r>
            <a:r>
              <a:rPr lang="en-US" dirty="0"/>
              <a:t> </a:t>
            </a:r>
            <a:r>
              <a:rPr lang="en-US" dirty="0" err="1"/>
              <a:t>były</a:t>
            </a:r>
            <a:r>
              <a:rPr lang="en-US" dirty="0"/>
              <a:t> </a:t>
            </a:r>
            <a:r>
              <a:rPr lang="en-US" dirty="0" err="1"/>
              <a:t>zasługi</a:t>
            </a:r>
            <a:r>
              <a:rPr lang="en-US" dirty="0"/>
              <a:t> </a:t>
            </a:r>
            <a:r>
              <a:rPr lang="en-US" b="1" dirty="0" err="1"/>
              <a:t>Justyniana</a:t>
            </a:r>
            <a:r>
              <a:rPr lang="en-US" b="1" dirty="0"/>
              <a:t> I </a:t>
            </a:r>
            <a:r>
              <a:rPr lang="en-US" b="1" dirty="0" err="1"/>
              <a:t>Wielkiego</a:t>
            </a:r>
            <a:endParaRPr lang="en-US" b="1" dirty="0"/>
          </a:p>
          <a:p>
            <a:r>
              <a:rPr lang="en-US" dirty="0" err="1"/>
              <a:t>Jakie</a:t>
            </a:r>
            <a:r>
              <a:rPr lang="en-US" dirty="0"/>
              <a:t> </a:t>
            </a:r>
            <a:r>
              <a:rPr lang="en-US" dirty="0" err="1"/>
              <a:t>były</a:t>
            </a:r>
            <a:r>
              <a:rPr lang="en-US" dirty="0"/>
              <a:t> </a:t>
            </a:r>
            <a:r>
              <a:rPr lang="en-US" dirty="0" err="1"/>
              <a:t>osiągnięcia</a:t>
            </a:r>
            <a:r>
              <a:rPr lang="en-US" dirty="0"/>
              <a:t> </a:t>
            </a:r>
            <a:r>
              <a:rPr lang="en-US" dirty="0" err="1"/>
              <a:t>nauki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kultury</a:t>
            </a:r>
            <a:r>
              <a:rPr lang="en-US" dirty="0"/>
              <a:t> </a:t>
            </a:r>
            <a:r>
              <a:rPr lang="en-US" dirty="0" err="1"/>
              <a:t>bizantyjskiej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Model 3D 1" descr="Thumbs Down Emoji">
                <a:extLst>
                  <a:ext uri="{FF2B5EF4-FFF2-40B4-BE49-F238E27FC236}">
                    <a16:creationId xmlns:a16="http://schemas.microsoft.com/office/drawing/2014/main" id="{FE2B158F-5061-1924-ADD3-945A2F4433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21600011"/>
                  </p:ext>
                </p:extLst>
              </p:nvPr>
            </p:nvGraphicFramePr>
            <p:xfrm>
              <a:off x="7869230" y="2080455"/>
              <a:ext cx="965463" cy="113806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965463" cy="113806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1477901" dy="-18000000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545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Model 3D 1" descr="Thumbs Down Emoji">
                <a:extLst>
                  <a:ext uri="{FF2B5EF4-FFF2-40B4-BE49-F238E27FC236}">
                    <a16:creationId xmlns:a16="http://schemas.microsoft.com/office/drawing/2014/main" id="{FE2B158F-5061-1924-ADD3-945A2F4433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9230" y="2080455"/>
                <a:ext cx="965463" cy="113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el 3D 4" descr="Thumbs Up Emoji">
                <a:extLst>
                  <a:ext uri="{FF2B5EF4-FFF2-40B4-BE49-F238E27FC236}">
                    <a16:creationId xmlns:a16="http://schemas.microsoft.com/office/drawing/2014/main" id="{CA94AF70-4BE7-CC45-E2BB-EA43AE34929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64329801"/>
                  </p:ext>
                </p:extLst>
              </p:nvPr>
            </p:nvGraphicFramePr>
            <p:xfrm>
              <a:off x="3834064" y="1823494"/>
              <a:ext cx="1475871" cy="139502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475871" cy="1395026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003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 3D 4" descr="Thumbs Up Emoji">
                <a:extLst>
                  <a:ext uri="{FF2B5EF4-FFF2-40B4-BE49-F238E27FC236}">
                    <a16:creationId xmlns:a16="http://schemas.microsoft.com/office/drawing/2014/main" id="{CA94AF70-4BE7-CC45-E2BB-EA43AE3492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4064" y="1823494"/>
                <a:ext cx="1475871" cy="1395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el 3D 5" descr="Thumbs Up Emoji">
                <a:extLst>
                  <a:ext uri="{FF2B5EF4-FFF2-40B4-BE49-F238E27FC236}">
                    <a16:creationId xmlns:a16="http://schemas.microsoft.com/office/drawing/2014/main" id="{6D16A967-6095-CFF2-84D0-D0F379133E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3109721"/>
                  </p:ext>
                </p:extLst>
              </p:nvPr>
            </p:nvGraphicFramePr>
            <p:xfrm>
              <a:off x="5366800" y="1988840"/>
              <a:ext cx="2043854" cy="113806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043854" cy="113806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4849249" ay="-20297" az="-125566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483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el 3D 5" descr="Thumbs Up Emoji">
                <a:extLst>
                  <a:ext uri="{FF2B5EF4-FFF2-40B4-BE49-F238E27FC236}">
                    <a16:creationId xmlns:a16="http://schemas.microsoft.com/office/drawing/2014/main" id="{6D16A967-6095-CFF2-84D0-D0F379133E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6800" y="1988840"/>
                <a:ext cx="2043854" cy="1138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17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E6F258-321B-CDBF-FA5F-F392E2D666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Wczoraj i dziś,kl.5,  Nowa Era, str. 104-108</a:t>
            </a:r>
          </a:p>
          <a:p>
            <a:r>
              <a:rPr lang="pl-PL" dirty="0"/>
              <a:t>Zeszyt ćwiczeń, str. 56-58</a:t>
            </a:r>
          </a:p>
          <a:p>
            <a:r>
              <a:rPr lang="pl-PL" dirty="0"/>
              <a:t>Ilustracje-domena publiczna </a:t>
            </a:r>
          </a:p>
        </p:txBody>
      </p:sp>
    </p:spTree>
    <p:extLst>
      <p:ext uri="{BB962C8B-B14F-4D97-AF65-F5344CB8AC3E}">
        <p14:creationId xmlns:p14="http://schemas.microsoft.com/office/powerpoint/2010/main" val="231439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Symbol zastępczy zawartości 5">
            <a:hlinkClick r:id="rId4"/>
            <a:extLst>
              <a:ext uri="{FF2B5EF4-FFF2-40B4-BE49-F238E27FC236}">
                <a16:creationId xmlns:a16="http://schemas.microsoft.com/office/drawing/2014/main" id="{51EAD16C-B4AB-49C7-A75A-E9F334D20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656226"/>
              </p:ext>
            </p:extLst>
          </p:nvPr>
        </p:nvGraphicFramePr>
        <p:xfrm>
          <a:off x="685346" y="188640"/>
          <a:ext cx="813512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1EE5521C-13CC-4816-BAC4-F9EF9B29F833}"/>
              </a:ext>
            </a:extLst>
          </p:cNvPr>
          <p:cNvSpPr txBox="1"/>
          <p:nvPr/>
        </p:nvSpPr>
        <p:spPr>
          <a:xfrm>
            <a:off x="467544" y="93603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https://www.youtube.com/watch?v=RKpXPrLAnpE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E75BC01-41EB-8BCC-5E9F-5456863D065E}"/>
              </a:ext>
            </a:extLst>
          </p:cNvPr>
          <p:cNvSpPr txBox="1"/>
          <p:nvPr/>
        </p:nvSpPr>
        <p:spPr>
          <a:xfrm>
            <a:off x="467544" y="1029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Bizancjum w czasach świetności - Lekcje historii pod ostrym kątem - Klasa 5</a:t>
            </a:r>
          </a:p>
        </p:txBody>
      </p:sp>
    </p:spTree>
    <p:extLst>
      <p:ext uri="{BB962C8B-B14F-4D97-AF65-F5344CB8AC3E}">
        <p14:creationId xmlns:p14="http://schemas.microsoft.com/office/powerpoint/2010/main" val="355143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548B62-3F29-A0F6-E7E6-F4428EC5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Przenosimy się do Bizancjum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DF8C4A5-DC67-51E6-362A-DCC7DF42E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667089"/>
            <a:ext cx="4923153" cy="369570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527C59E-E9F7-1386-2B86-02E1537D8127}"/>
              </a:ext>
            </a:extLst>
          </p:cNvPr>
          <p:cNvSpPr/>
          <p:nvPr/>
        </p:nvSpPr>
        <p:spPr>
          <a:xfrm>
            <a:off x="4599353" y="1727675"/>
            <a:ext cx="4345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Podręcznik, s</a:t>
            </a:r>
            <a:r>
              <a:rPr lang="pl-PL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tr. 104-105</a:t>
            </a:r>
          </a:p>
        </p:txBody>
      </p:sp>
    </p:spTree>
    <p:extLst>
      <p:ext uri="{BB962C8B-B14F-4D97-AF65-F5344CB8AC3E}">
        <p14:creationId xmlns:p14="http://schemas.microsoft.com/office/powerpoint/2010/main" val="251879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ło Bizancjum | Heraldiki Wiki | Fandom">
            <a:extLst>
              <a:ext uri="{FF2B5EF4-FFF2-40B4-BE49-F238E27FC236}">
                <a16:creationId xmlns:a16="http://schemas.microsoft.com/office/drawing/2014/main" id="{4F333493-41E1-47A6-B17D-306EB826B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r="22311" b="2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885150" y="404664"/>
            <a:ext cx="4007330" cy="60486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800" dirty="0"/>
              <a:t>Po upadku Cesarstwa Zachodniego w Cesarstwie Wschodnim udało się zachować władzę cesarską i niezależność państwa, które wkrótce zaczęto nazywać </a:t>
            </a:r>
            <a:r>
              <a:rPr lang="pl-PL" sz="1800" b="1" dirty="0"/>
              <a:t>Bizancjum</a:t>
            </a:r>
            <a:r>
              <a:rPr lang="pl-PL" sz="1800" dirty="0"/>
              <a:t>.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Cesarze konstantynopolitańscy uważali, że cesarstwo trwa nadal, a jedynie odpadły od niego zachodnie prowincje.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Jeden z jego cesarzy –</a:t>
            </a:r>
            <a:r>
              <a:rPr lang="pl-PL" sz="1800" b="1" dirty="0"/>
              <a:t> Justynian I Wielki</a:t>
            </a:r>
            <a:r>
              <a:rPr lang="pl-PL" sz="1800" dirty="0"/>
              <a:t> – pragnął przywrócenia dawnej potęgi Rzymu </a:t>
            </a:r>
            <a:br>
              <a:rPr lang="pl-PL" sz="1800" dirty="0"/>
            </a:br>
            <a:r>
              <a:rPr lang="pl-PL" sz="1800" dirty="0"/>
              <a:t>i odzyskania ziem w całym basenie M. Śródziemnego, czego faktycznie dokonał wprowadzając Bizancjum w okres największej świetności.</a:t>
            </a:r>
          </a:p>
          <a:p>
            <a:pPr>
              <a:lnSpc>
                <a:spcPct val="110000"/>
              </a:lnSpc>
            </a:pPr>
            <a:endParaRPr lang="pl-PL" sz="13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22BAB3ED-8C61-4C93-AD1A-E456434B6BFA}"/>
              </a:ext>
            </a:extLst>
          </p:cNvPr>
          <p:cNvSpPr/>
          <p:nvPr/>
        </p:nvSpPr>
        <p:spPr>
          <a:xfrm>
            <a:off x="3702066" y="5991671"/>
            <a:ext cx="2865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ćw. 9/58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4ACDA2-2D5F-4571-9BA5-F538A7A49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159" y="4551037"/>
            <a:ext cx="7949682" cy="1168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dirty="0" err="1"/>
              <a:t>Nowy</a:t>
            </a:r>
            <a:r>
              <a:rPr lang="en-US" sz="2700" dirty="0"/>
              <a:t> </a:t>
            </a:r>
            <a:r>
              <a:rPr lang="en-US" sz="2700" dirty="0" err="1"/>
              <a:t>Rzym</a:t>
            </a:r>
            <a:r>
              <a:rPr lang="en-US" sz="2700" dirty="0"/>
              <a:t>= Konstantynopol-324r.</a:t>
            </a:r>
            <a:br>
              <a:rPr lang="en-US" sz="2700" dirty="0"/>
            </a:br>
            <a:r>
              <a:rPr lang="en-US" sz="2700" dirty="0"/>
              <a:t> ( </a:t>
            </a:r>
            <a:r>
              <a:rPr lang="en-US" sz="2700" dirty="0" err="1"/>
              <a:t>Bizancjum</a:t>
            </a:r>
            <a:r>
              <a:rPr lang="en-US" sz="2700" dirty="0"/>
              <a:t>, </a:t>
            </a:r>
            <a:r>
              <a:rPr lang="en-US" sz="2700" dirty="0" err="1"/>
              <a:t>Stambuł</a:t>
            </a:r>
            <a:r>
              <a:rPr lang="en-US" sz="2700" dirty="0"/>
              <a:t>)</a:t>
            </a:r>
          </a:p>
        </p:txBody>
      </p:sp>
      <p:pic>
        <p:nvPicPr>
          <p:cNvPr id="6" name="Symbol zastępczy zawartości 5" descr="cons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33" r="8570"/>
          <a:stretch/>
        </p:blipFill>
        <p:spPr>
          <a:xfrm>
            <a:off x="-3555" y="10"/>
            <a:ext cx="4575553" cy="4189362"/>
          </a:xfrm>
          <a:prstGeom prst="rect">
            <a:avLst/>
          </a:prstGeom>
        </p:spPr>
      </p:pic>
      <p:pic>
        <p:nvPicPr>
          <p:cNvPr id="5" name="Symbol zastępczy zawartości 4" descr="konst_1453.jpg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/>
          <a:srcRect r="3" b="9517"/>
          <a:stretch/>
        </p:blipFill>
        <p:spPr>
          <a:xfrm>
            <a:off x="4571998" y="10"/>
            <a:ext cx="4572002" cy="41893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46802B-BA15-4B51-BEC8-84E4B10C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3" y="4189377"/>
            <a:ext cx="9141714" cy="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E7FACC11-2001-400D-8D67-D52C0DC48E59}"/>
              </a:ext>
            </a:extLst>
          </p:cNvPr>
          <p:cNvSpPr/>
          <p:nvPr/>
        </p:nvSpPr>
        <p:spPr>
          <a:xfrm>
            <a:off x="2221871" y="5909014"/>
            <a:ext cx="521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Zad. dom. 5/57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B1D72A9-4389-44D5-9DD9-281FCB2BAD33}"/>
              </a:ext>
            </a:extLst>
          </p:cNvPr>
          <p:cNvSpPr/>
          <p:nvPr/>
        </p:nvSpPr>
        <p:spPr>
          <a:xfrm>
            <a:off x="3122633" y="4138688"/>
            <a:ext cx="286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ćw. 4/57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3ACFC76B-CC67-4BF7-AC5E-44D4D84CE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14950" y="609600"/>
            <a:ext cx="3135717" cy="1326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dirty="0" err="1"/>
              <a:t>Justynian</a:t>
            </a:r>
            <a:r>
              <a:rPr lang="en-US" dirty="0"/>
              <a:t> I </a:t>
            </a:r>
            <a:r>
              <a:rPr lang="en-US" dirty="0" err="1"/>
              <a:t>Wielki</a:t>
            </a:r>
            <a:r>
              <a:rPr lang="pl-PL" dirty="0"/>
              <a:t> (527-565r.)</a:t>
            </a:r>
            <a:endParaRPr lang="en-US" dirty="0"/>
          </a:p>
        </p:txBody>
      </p:sp>
      <p:pic>
        <p:nvPicPr>
          <p:cNvPr id="9" name="Picture 2" descr="http://upload.wikimedia.org/wikipedia/commons/thumb/a/a9/Diptych_Barberini_Louvre_OA3850.JPG/250px-Diptych_Barberini_Louvre_OA3850.JPG"/>
          <p:cNvPicPr>
            <a:picLocks noChangeAspect="1" noChangeArrowheads="1"/>
          </p:cNvPicPr>
          <p:nvPr/>
        </p:nvPicPr>
        <p:blipFill rotWithShape="1">
          <a:blip r:embed="rId3" cstate="print"/>
          <a:srcRect t="2802" r="2" b="4166"/>
          <a:stretch/>
        </p:blipFill>
        <p:spPr bwMode="auto">
          <a:xfrm>
            <a:off x="343852" y="488844"/>
            <a:ext cx="2526702" cy="3526040"/>
          </a:xfrm>
          <a:prstGeom prst="rect">
            <a:avLst/>
          </a:prstGeom>
          <a:noFill/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0460D023-0957-4952-9927-5275809CE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2434" y="488844"/>
            <a:ext cx="2054767" cy="2022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4BA29C-00B3-4CA2-AD05-D68148636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73" y="4169238"/>
            <a:ext cx="2533558" cy="2209379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Justynian I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/>
          <a:srcRect l="39110" r="30449" b="-2"/>
          <a:stretch/>
        </p:blipFill>
        <p:spPr>
          <a:xfrm>
            <a:off x="2982438" y="2666029"/>
            <a:ext cx="2054769" cy="371258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14950" y="2096064"/>
            <a:ext cx="3135717" cy="409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(</a:t>
            </a:r>
            <a:r>
              <a:rPr lang="en-US" sz="1600" b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483-565) 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–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cesarz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bizantyński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od 1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sierpnia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527 , 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święty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Kościoła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prawosławnego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Przyczynił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się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do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rozwoju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kulturalnego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klasyfikacji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praw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podzielił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prawo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na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cywilne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</a:t>
            </a:r>
            <a:r>
              <a:rPr lang="en-US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karne</a:t>
            </a:r>
            <a:r>
              <a:rPr lang="pl-PL" sz="1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  <a:endParaRPr lang="en-US" sz="1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C797CEF-55B9-423B-B460-7459AC31794A}"/>
              </a:ext>
            </a:extLst>
          </p:cNvPr>
          <p:cNvSpPr/>
          <p:nvPr/>
        </p:nvSpPr>
        <p:spPr>
          <a:xfrm>
            <a:off x="5414072" y="5392991"/>
            <a:ext cx="2937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Ćw. 2/56</a:t>
            </a:r>
            <a:endParaRPr lang="pl-PL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6D6E97-0EA6-103D-5535-D75CA5DB65C2}"/>
              </a:ext>
            </a:extLst>
          </p:cNvPr>
          <p:cNvSpPr txBox="1"/>
          <p:nvPr/>
        </p:nvSpPr>
        <p:spPr>
          <a:xfrm>
            <a:off x="161375" y="4626892"/>
            <a:ext cx="2659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Podręcznik, </a:t>
            </a:r>
          </a:p>
          <a:p>
            <a:pPr algn="ctr"/>
            <a:r>
              <a:rPr lang="pl-PL" sz="1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pl-PL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tr. 104-105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50AD41-A0EA-4974-AF3F-9CB956969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97159" y="4551037"/>
            <a:ext cx="7949682" cy="6061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400" dirty="0"/>
              <a:t>Ćw. 1, str. 56</a:t>
            </a:r>
            <a:endParaRPr lang="en-US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196451" y="5157193"/>
            <a:ext cx="6751097" cy="14401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Cesarz – tytuł władcy Imperium Rzymskiego posiadającego nieograniczoną władzę.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500" b="1" dirty="0" err="1"/>
              <a:t>Cesarz</a:t>
            </a:r>
            <a:r>
              <a:rPr lang="en-US" sz="1500" b="1" dirty="0"/>
              <a:t> </a:t>
            </a:r>
            <a:r>
              <a:rPr lang="en-US" sz="1500" b="1" dirty="0" err="1"/>
              <a:t>był</a:t>
            </a:r>
            <a:r>
              <a:rPr lang="en-US" sz="1500" b="1" dirty="0"/>
              <a:t> </a:t>
            </a:r>
            <a:r>
              <a:rPr lang="en-US" sz="1500" b="1" dirty="0" err="1"/>
              <a:t>najwyższą</a:t>
            </a:r>
            <a:r>
              <a:rPr lang="en-US" sz="1500" b="1" dirty="0"/>
              <a:t> </a:t>
            </a:r>
            <a:r>
              <a:rPr lang="en-US" sz="1500" b="1" dirty="0" err="1"/>
              <a:t>władzą</a:t>
            </a:r>
            <a:r>
              <a:rPr lang="en-US" sz="1500" b="1" dirty="0"/>
              <a:t> </a:t>
            </a:r>
            <a:r>
              <a:rPr lang="en-US" sz="1500" b="1" dirty="0" err="1"/>
              <a:t>zarówno</a:t>
            </a:r>
            <a:r>
              <a:rPr lang="en-US" sz="1500" b="1" dirty="0"/>
              <a:t> </a:t>
            </a:r>
            <a:r>
              <a:rPr lang="en-US" sz="1500" b="1" dirty="0" err="1"/>
              <a:t>świecką</a:t>
            </a:r>
            <a:r>
              <a:rPr lang="en-US" sz="1500" b="1" dirty="0"/>
              <a:t>, jak </a:t>
            </a:r>
            <a:r>
              <a:rPr lang="en-US" sz="1500" b="1" dirty="0" err="1"/>
              <a:t>i</a:t>
            </a:r>
            <a:r>
              <a:rPr lang="en-US" sz="1500" b="1" dirty="0"/>
              <a:t> </a:t>
            </a:r>
            <a:r>
              <a:rPr lang="en-US" sz="1500" b="1" dirty="0" err="1"/>
              <a:t>duchowną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9F20D7-4DA5-403A-A81A-2808DFB07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7" cy="4212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 descr="images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453" y="497632"/>
            <a:ext cx="2743660" cy="33983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C19C68-7D81-44DA-A360-9D3D37ED1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1154913"/>
            <a:ext cx="0" cy="20838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ymbol zastępczy zawartości 6" descr="3774a965-6c5b-481b-b887-cc8c4039108c.f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2648" y="1069010"/>
            <a:ext cx="4078127" cy="22429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" y="0"/>
            <a:ext cx="8999220" cy="675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000232" y="214290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Odzyskanie prowincji zachodnich</a:t>
            </a:r>
            <a:endParaRPr lang="pl-PL" sz="3200" dirty="0"/>
          </a:p>
        </p:txBody>
      </p:sp>
      <p:sp>
        <p:nvSpPr>
          <p:cNvPr id="4" name="Prostokąt 3"/>
          <p:cNvSpPr/>
          <p:nvPr/>
        </p:nvSpPr>
        <p:spPr>
          <a:xfrm>
            <a:off x="457200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Andalus" pitchFamily="18" charset="-78"/>
                <a:cs typeface="Andalus" pitchFamily="18" charset="-78"/>
              </a:rPr>
              <a:t>Justynian I postawił sobie ambitny cel: odbudowania dawnego Cesarstwa Rzymskiego i jego potęgi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958</Words>
  <Application>Microsoft Office PowerPoint</Application>
  <PresentationFormat>Pokaz na ekranie (4:3)</PresentationFormat>
  <Paragraphs>97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Andalus</vt:lpstr>
      <vt:lpstr>Arial</vt:lpstr>
      <vt:lpstr>Bookman Old Style</vt:lpstr>
      <vt:lpstr>Calibri</vt:lpstr>
      <vt:lpstr>Rockwell</vt:lpstr>
      <vt:lpstr>Damask</vt:lpstr>
      <vt:lpstr>Cesarstwo Bizantyjskie</vt:lpstr>
      <vt:lpstr>T: Bizancjum w czasach świetności</vt:lpstr>
      <vt:lpstr>Prezentacja programu PowerPoint</vt:lpstr>
      <vt:lpstr>Przenosimy się do Bizancjum </vt:lpstr>
      <vt:lpstr>Prezentacja programu PowerPoint</vt:lpstr>
      <vt:lpstr>Nowy Rzym= Konstantynopol-324r.  ( Bizancjum, Stambuł)</vt:lpstr>
      <vt:lpstr>Justynian I Wielki (527-565r.)</vt:lpstr>
      <vt:lpstr>Ćw. 1, str. 56</vt:lpstr>
      <vt:lpstr>Prezentacja programu PowerPoint</vt:lpstr>
      <vt:lpstr>Kodeks Justyniana </vt:lpstr>
      <vt:lpstr>Prezentacja programu PowerPoint</vt:lpstr>
      <vt:lpstr>Hagia Sofia</vt:lpstr>
      <vt:lpstr>Prezentacja programu PowerPoint</vt:lpstr>
      <vt:lpstr>Prezentacja programu PowerPoint</vt:lpstr>
      <vt:lpstr>Ćw. 6/57</vt:lpstr>
      <vt:lpstr>Zagrożenie zewnętrzne</vt:lpstr>
      <vt:lpstr>Ogień grecki</vt:lpstr>
      <vt:lpstr>Upadek Bizancjum</vt:lpstr>
      <vt:lpstr>Podsumowanie-Ćw. 3, str. 56</vt:lpstr>
      <vt:lpstr>Prezentacja programu PowerPoint</vt:lpstr>
      <vt:lpstr>samoocena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Cesarstwo Bizantyjskie</dc:title>
  <dc:creator>a l</dc:creator>
  <cp:lastModifiedBy>Anna Langowska</cp:lastModifiedBy>
  <cp:revision>3</cp:revision>
  <dcterms:created xsi:type="dcterms:W3CDTF">2021-01-17T20:12:02Z</dcterms:created>
  <dcterms:modified xsi:type="dcterms:W3CDTF">2023-02-14T16:44:29Z</dcterms:modified>
</cp:coreProperties>
</file>