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9" r:id="rId3"/>
    <p:sldId id="271" r:id="rId4"/>
    <p:sldId id="258" r:id="rId5"/>
    <p:sldId id="260" r:id="rId6"/>
    <p:sldId id="261" r:id="rId7"/>
    <p:sldId id="262" r:id="rId8"/>
    <p:sldId id="263" r:id="rId9"/>
    <p:sldId id="278" r:id="rId10"/>
    <p:sldId id="264" r:id="rId11"/>
    <p:sldId id="282" r:id="rId12"/>
    <p:sldId id="265" r:id="rId13"/>
    <p:sldId id="269" r:id="rId14"/>
    <p:sldId id="267" r:id="rId15"/>
    <p:sldId id="272" r:id="rId16"/>
    <p:sldId id="268" r:id="rId17"/>
    <p:sldId id="273" r:id="rId18"/>
    <p:sldId id="274" r:id="rId19"/>
    <p:sldId id="275" r:id="rId20"/>
    <p:sldId id="280" r:id="rId21"/>
    <p:sldId id="281" r:id="rId22"/>
    <p:sldId id="283" r:id="rId23"/>
    <p:sldId id="270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5/11/2020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5/11/2020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2D3DCD-4716-40AA-90C0-6F2F9F116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7620" y="-1"/>
            <a:ext cx="12207240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az 4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9CF4DC97-CDED-40C3-95CB-6ACEE0A74D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7BACED-9574-4AAE-9D04-510030835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57366"/>
            <a:ext cx="12192000" cy="2610465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4355692"/>
            <a:ext cx="9085940" cy="1472224"/>
          </a:xfrm>
        </p:spPr>
        <p:txBody>
          <a:bodyPr anchor="b">
            <a:normAutofit/>
          </a:bodyPr>
          <a:lstStyle/>
          <a:p>
            <a:r>
              <a:rPr lang="en-US" sz="5200"/>
              <a:t>BIZANCJUM – GRECKIE CESARSTWO RZYMIAN.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5908302"/>
            <a:ext cx="9052560" cy="364482"/>
          </a:xfrm>
        </p:spPr>
        <p:txBody>
          <a:bodyPr>
            <a:normAutofit/>
          </a:bodyPr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08BC01-A289-44B6-9133-2814052F9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45590" y="5111496"/>
            <a:ext cx="1080904" cy="1080902"/>
            <a:chOff x="9685338" y="4460675"/>
            <a:chExt cx="1080904" cy="108090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CD65F9-B9FF-4981-AB43-F25748584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82EC907-6C80-4890-9ECB-3019DBC4DF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34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362E11DD-B54B-4751-9C17-39DAF9EF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B68E133-F4DC-471B-9225-EA3EC4146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pl-PL" sz="4800" dirty="0" err="1"/>
              <a:t>Hagia</a:t>
            </a:r>
            <a:r>
              <a:rPr lang="pl-PL" sz="4800" dirty="0"/>
              <a:t> </a:t>
            </a:r>
            <a:r>
              <a:rPr lang="pl-PL" sz="4800" dirty="0" err="1"/>
              <a:t>sophia</a:t>
            </a:r>
            <a:endParaRPr lang="pl-PL" sz="4800" dirty="0" err="1">
              <a:latin typeface="Rockwell Condensed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38C7508-B440-456F-93E2-680CBA31B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800" dirty="0">
                <a:ea typeface="+mn-lt"/>
                <a:cs typeface="+mn-lt"/>
              </a:rPr>
              <a:t>Charakterystyczną cechą świątyń w stylu bizantyjskim były zwarta bryła oraz </a:t>
            </a:r>
            <a:r>
              <a:rPr lang="pl-PL" sz="1800" b="1" dirty="0">
                <a:ea typeface="+mn-lt"/>
                <a:cs typeface="+mn-lt"/>
              </a:rPr>
              <a:t>kopuły</a:t>
            </a:r>
            <a:r>
              <a:rPr lang="pl-PL" sz="1800" dirty="0">
                <a:ea typeface="+mn-lt"/>
                <a:cs typeface="+mn-lt"/>
              </a:rPr>
              <a:t> wieńczące budowle.</a:t>
            </a:r>
          </a:p>
          <a:p>
            <a:r>
              <a:rPr lang="pl-PL" sz="1800" dirty="0">
                <a:ea typeface="+mn-lt"/>
                <a:cs typeface="+mn-lt"/>
              </a:rPr>
              <a:t>Jeśli ktoś wejdzie do wnętrza </a:t>
            </a:r>
            <a:r>
              <a:rPr lang="pl-PL" sz="1800" dirty="0" err="1">
                <a:ea typeface="+mn-lt"/>
                <a:cs typeface="+mn-lt"/>
              </a:rPr>
              <a:t>Hagii</a:t>
            </a:r>
            <a:r>
              <a:rPr lang="pl-PL" sz="1800" dirty="0">
                <a:ea typeface="+mn-lt"/>
                <a:cs typeface="+mn-lt"/>
              </a:rPr>
              <a:t> Sofii to zrozumie, jak wspaniałe było to osiągnięcie i nie zdziwi się słowom cesarza Justyniana, który podczas konsekracji kościoła w 537 roku wykrzyknął: </a:t>
            </a:r>
            <a:r>
              <a:rPr lang="pl-PL" sz="1800" b="1" dirty="0">
                <a:solidFill>
                  <a:srgbClr val="000000"/>
                </a:solidFill>
                <a:ea typeface="+mn-lt"/>
                <a:cs typeface="+mn-lt"/>
              </a:rPr>
              <a:t>”Salomonie przewyższyłem Ciebie!</a:t>
            </a:r>
            <a:r>
              <a:rPr lang="pl-PL" sz="1800" b="1" dirty="0">
                <a:ea typeface="+mn-lt"/>
                <a:cs typeface="+mn-lt"/>
              </a:rPr>
              <a:t>”</a:t>
            </a:r>
          </a:p>
          <a:p>
            <a:r>
              <a:rPr lang="pl-PL" sz="1800" dirty="0">
                <a:ea typeface="+mn-lt"/>
                <a:cs typeface="+mn-lt"/>
              </a:rPr>
              <a:t>Legenda głosi, że Justynian Wielki, budując ten kościół czerpał inspiracje z rozmów, które prowadził z aniołem.</a:t>
            </a:r>
          </a:p>
          <a:p>
            <a:r>
              <a:rPr lang="pl-PL" sz="1800" dirty="0">
                <a:ea typeface="+mn-lt"/>
                <a:cs typeface="+mn-lt"/>
              </a:rPr>
              <a:t> Architekci w ciągu zaledwie 5 lat ukończyli dzieło, które doskonałością konstrukcji i przepychem dekoracji przyćmić miało wszystko, co znała do tej pory sztuka bizantyjska. Bazylika </a:t>
            </a:r>
            <a:r>
              <a:rPr lang="pl-PL" sz="1800" dirty="0" err="1">
                <a:ea typeface="+mn-lt"/>
                <a:cs typeface="+mn-lt"/>
              </a:rPr>
              <a:t>Hagia</a:t>
            </a:r>
            <a:r>
              <a:rPr lang="pl-PL" sz="1800" dirty="0">
                <a:ea typeface="+mn-lt"/>
                <a:cs typeface="+mn-lt"/>
              </a:rPr>
              <a:t> Sofia dodała nowego blasku cesarskiej koronie.</a:t>
            </a:r>
            <a:endParaRPr lang="pl-PL" dirty="0"/>
          </a:p>
          <a:p>
            <a:endParaRPr lang="pl-PL" sz="1800">
              <a:ea typeface="+mn-lt"/>
              <a:cs typeface="+mn-lt"/>
            </a:endParaRPr>
          </a:p>
        </p:txBody>
      </p:sp>
      <p:pic>
        <p:nvPicPr>
          <p:cNvPr id="4" name="Obraz 4" descr="Obraz zawierający budynek, zewnętrzne, stojące, przód&#10;&#10;Opis wygenerowany przy bardzo wysokim poziomie pewności">
            <a:extLst>
              <a:ext uri="{FF2B5EF4-FFF2-40B4-BE49-F238E27FC236}">
                <a16:creationId xmlns:a16="http://schemas.microsoft.com/office/drawing/2014/main" id="{1EE15564-C5D5-4726-BC3A-5AEACFA7FA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45274" y="10"/>
            <a:ext cx="4646726" cy="6857990"/>
          </a:xfrm>
          <a:prstGeom prst="rect">
            <a:avLst/>
          </a:prstGeom>
        </p:spPr>
      </p:pic>
      <p:grpSp>
        <p:nvGrpSpPr>
          <p:cNvPr id="8" name="Group 10">
            <a:extLst>
              <a:ext uri="{FF2B5EF4-FFF2-40B4-BE49-F238E27FC236}">
                <a16:creationId xmlns:a16="http://schemas.microsoft.com/office/drawing/2014/main" id="{B55DE4E1-F219-45A4-96D9-9A86D0E4D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601C3FF-4A5D-437C-B3DB-A53B99D30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1BDC9-B583-4F65-8FE9-E2CBE71D93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4738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14D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wewnątrz, stół, siedzi, tort&#10;&#10;Opis wygenerowany przy bardzo wysokim poziomie pewności">
            <a:extLst>
              <a:ext uri="{FF2B5EF4-FFF2-40B4-BE49-F238E27FC236}">
                <a16:creationId xmlns:a16="http://schemas.microsoft.com/office/drawing/2014/main" id="{2445B8B8-D124-4C45-B5C0-BE08DAD2C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158" y="803062"/>
            <a:ext cx="7319683" cy="52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688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7021D2-536C-4B91-8575-2A741789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pl-PL" sz="2800" dirty="0">
                <a:solidFill>
                  <a:schemeClr val="tx1"/>
                </a:solidFill>
                <a:latin typeface="Palatino Linotype"/>
                <a:ea typeface="+mj-lt"/>
                <a:cs typeface="+mj-lt"/>
              </a:rPr>
              <a:t>Wewnętrzne ściany kościołów ozdabiano </a:t>
            </a:r>
            <a:r>
              <a:rPr lang="pl-PL" sz="2800" b="1" dirty="0">
                <a:solidFill>
                  <a:srgbClr val="FFFF00"/>
                </a:solidFill>
                <a:latin typeface="Palatino Linotype"/>
                <a:ea typeface="+mj-lt"/>
                <a:cs typeface="+mj-lt"/>
              </a:rPr>
              <a:t>mozaikami</a:t>
            </a:r>
            <a:r>
              <a:rPr lang="pl-PL" sz="2800" dirty="0">
                <a:solidFill>
                  <a:schemeClr val="tx1"/>
                </a:solidFill>
                <a:latin typeface="Palatino Linotype"/>
                <a:ea typeface="+mj-lt"/>
                <a:cs typeface="+mj-lt"/>
              </a:rPr>
              <a:t>, czyli obrazami układanymi z małych barwnych kawałków szkła i ceramiki.</a:t>
            </a:r>
            <a:endParaRPr lang="pl-PL" sz="2800" dirty="0">
              <a:solidFill>
                <a:schemeClr val="tx1"/>
              </a:solidFill>
              <a:latin typeface="Palatino Linotype"/>
            </a:endParaRPr>
          </a:p>
        </p:txBody>
      </p:sp>
      <p:sp>
        <p:nvSpPr>
          <p:cNvPr id="7" name="Freeform: Shape 12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zdjęcie, pozujący, stojące, mężczyzna&#10;&#10;Opis wygenerowany przy bardzo wysokim poziomie pewności">
            <a:extLst>
              <a:ext uri="{FF2B5EF4-FFF2-40B4-BE49-F238E27FC236}">
                <a16:creationId xmlns:a16="http://schemas.microsoft.com/office/drawing/2014/main" id="{50BBBE21-379D-4D3E-95C1-3B085B96E0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53451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kanina, dywanik&#10;&#10;Opis wygenerowany przy bardzo wysokim poziomie pewności">
            <a:extLst>
              <a:ext uri="{FF2B5EF4-FFF2-40B4-BE49-F238E27FC236}">
                <a16:creationId xmlns:a16="http://schemas.microsoft.com/office/drawing/2014/main" id="{A44D21DC-7392-454A-96EC-87DA8CB68D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92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AEE7FC0-F153-4983-957A-E1B872382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solidFill>
                  <a:srgbClr val="FFFF00"/>
                </a:solidFill>
                <a:latin typeface="Lucida Bright"/>
              </a:rPr>
              <a:t>IKONY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4" descr="Obraz zawierający tekst, książka, zdjęcie, mężczyzna&#10;&#10;Opis wygenerowany przy bardzo wysokim poziomie pewności">
            <a:extLst>
              <a:ext uri="{FF2B5EF4-FFF2-40B4-BE49-F238E27FC236}">
                <a16:creationId xmlns:a16="http://schemas.microsoft.com/office/drawing/2014/main" id="{22687E8A-A4E4-4523-AA50-03E2763417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2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A7509AA-07E2-4A67-A3F0-1D496C474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0924" y="2927444"/>
            <a:ext cx="4920019" cy="324475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W Bizancjum narodził się też nowy nurt sztuki chrześcijańskiej – malarstwo </a:t>
            </a:r>
            <a:r>
              <a:rPr lang="pl-PL" b="1" dirty="0">
                <a:ea typeface="+mn-lt"/>
                <a:cs typeface="+mn-lt"/>
              </a:rPr>
              <a:t>ikon</a:t>
            </a:r>
            <a:r>
              <a:rPr lang="pl-PL" dirty="0">
                <a:ea typeface="+mn-lt"/>
                <a:cs typeface="+mn-lt"/>
              </a:rPr>
              <a:t>. To obrazy ukazujące Trójcę Świętą, Chrystusa, Matkę Boską oraz świętych. Twórcy ikon przedstawiali postaci według ściśle ustalonych reguł.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78904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F95002DD-D11F-4748-A5DB-6AA48344E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384" y="249987"/>
            <a:ext cx="10281608" cy="608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69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DE8BE1-39C5-4F1E-91FA-B97E368EC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41540" y="4598162"/>
            <a:ext cx="9689699" cy="1609344"/>
          </a:xfrm>
        </p:spPr>
        <p:txBody>
          <a:bodyPr anchor="ctr">
            <a:normAutofit/>
          </a:bodyPr>
          <a:lstStyle/>
          <a:p>
            <a:pPr algn="r"/>
            <a:r>
              <a:rPr lang="pl-PL" sz="3400" b="1">
                <a:ea typeface="+mj-lt"/>
                <a:cs typeface="+mj-lt"/>
              </a:rPr>
              <a:t>Konstantynopol</a:t>
            </a:r>
            <a:r>
              <a:rPr lang="pl-PL" sz="3400">
                <a:ea typeface="+mj-lt"/>
                <a:cs typeface="+mj-lt"/>
              </a:rPr>
              <a:t>. To największe spośród chrześcijańskich miast epoki średniowiecza</a:t>
            </a:r>
            <a:endParaRPr lang="pl-PL" sz="3400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id="{C230EADC-59CD-4EDC-936A-037D11119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665" y="643468"/>
            <a:ext cx="8970006" cy="34571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AC6F186-990E-4A9E-9C75-88580953E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4431215"/>
            <a:ext cx="10058400" cy="80683"/>
          </a:xfrm>
          <a:prstGeom prst="rect">
            <a:avLst/>
          </a:prstGeom>
          <a:blipFill dpi="0" rotWithShape="1">
            <a:blip r:embed="rId3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98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647A296-7380-493E-ABF0-88F350693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endParaRPr lang="pl-PL" sz="3200"/>
          </a:p>
        </p:txBody>
      </p:sp>
      <p:pic>
        <p:nvPicPr>
          <p:cNvPr id="5" name="Obraz 5" descr="Obraz zawierający dywanik, zdjęcie, tkanina, stół&#10;&#10;Opis wygenerowany przy bardzo wysokim poziomie pewności">
            <a:extLst>
              <a:ext uri="{FF2B5EF4-FFF2-40B4-BE49-F238E27FC236}">
                <a16:creationId xmlns:a16="http://schemas.microsoft.com/office/drawing/2014/main" id="{2920BE70-DFD6-42A1-820B-D5E2249C7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829D284-C066-4C1E-B2BA-CF58FB2D3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600">
                <a:ea typeface="+mn-lt"/>
                <a:cs typeface="+mn-lt"/>
              </a:rPr>
              <a:t>Dzięki korzystnemu położeniu przez długi czas stanowiło centrum światowego handlu. Trafiały do niego towary z różnych krajów Europy, a także Bliskiego Wschodu, Indii i Chin. Samo też było wielkim ośrodkiem rzemiosła.</a:t>
            </a:r>
            <a:endParaRPr lang="pl-PL" sz="1600"/>
          </a:p>
        </p:txBody>
      </p:sp>
      <p:grpSp>
        <p:nvGrpSpPr>
          <p:cNvPr id="11" name="Group 11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3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4314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3B2FA32-C797-4915-B44E-22B9B4B32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3200" b="1" dirty="0">
                <a:ea typeface="+mj-lt"/>
                <a:cs typeface="+mj-lt"/>
              </a:rPr>
              <a:t>Średniowieczny Konstantynopol (rekonstrukcja).</a:t>
            </a:r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6262DDCD-6AB4-4A1C-9EBA-AB3E968245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010651-5474-44D8-9ACF-E8821258E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pl-PL" sz="1600" b="1" dirty="0"/>
          </a:p>
          <a:p>
            <a:r>
              <a:rPr lang="pl-PL" sz="1600" dirty="0">
                <a:ea typeface="+mn-lt"/>
                <a:cs typeface="+mn-lt"/>
              </a:rPr>
              <a:t> Zaopatrzenie w wodę zapewniały miastu typowo rzymskie akwedukty </a:t>
            </a:r>
            <a:r>
              <a:rPr lang="pl-PL" sz="1600" b="1" dirty="0">
                <a:ea typeface="+mn-lt"/>
                <a:cs typeface="+mn-lt"/>
              </a:rPr>
              <a:t>(1)</a:t>
            </a:r>
            <a:r>
              <a:rPr lang="pl-PL" sz="1600" dirty="0">
                <a:ea typeface="+mn-lt"/>
                <a:cs typeface="+mn-lt"/>
              </a:rPr>
              <a:t>. Działały tam też termy, czyli publiczne miejskie łaźnie. Wśród budowli wyróżniały się pałac cesarski </a:t>
            </a:r>
            <a:r>
              <a:rPr lang="pl-PL" sz="1600" b="1" dirty="0">
                <a:ea typeface="+mn-lt"/>
                <a:cs typeface="+mn-lt"/>
              </a:rPr>
              <a:t>(2)</a:t>
            </a:r>
            <a:r>
              <a:rPr lang="pl-PL" sz="1600" dirty="0">
                <a:ea typeface="+mn-lt"/>
                <a:cs typeface="+mn-lt"/>
              </a:rPr>
              <a:t> oraz ogromny hipodrom </a:t>
            </a:r>
            <a:r>
              <a:rPr lang="pl-PL" sz="1600" b="1" dirty="0">
                <a:ea typeface="+mn-lt"/>
                <a:cs typeface="+mn-lt"/>
              </a:rPr>
              <a:t>(3)</a:t>
            </a:r>
            <a:r>
              <a:rPr lang="pl-PL" sz="1600" dirty="0">
                <a:ea typeface="+mn-lt"/>
                <a:cs typeface="+mn-lt"/>
              </a:rPr>
              <a:t>, czyli tor wyścigów konnych. W pobliżu pałacu wznosił się też największy kościół średniowiecznego chrześcijaństwa – świątynia Mądrości Bożej </a:t>
            </a:r>
            <a:r>
              <a:rPr lang="pl-PL" sz="1600" b="1" dirty="0">
                <a:ea typeface="+mn-lt"/>
                <a:cs typeface="+mn-lt"/>
              </a:rPr>
              <a:t>(4)</a:t>
            </a:r>
            <a:r>
              <a:rPr lang="pl-PL" sz="1600" dirty="0">
                <a:ea typeface="+mn-lt"/>
                <a:cs typeface="+mn-lt"/>
              </a:rPr>
              <a:t>.</a:t>
            </a:r>
            <a:endParaRPr lang="pl-PL" sz="16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9424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BC1930-69EC-45EE-A118-000A2E5C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806" y="484632"/>
            <a:ext cx="3677264" cy="1609344"/>
          </a:xfrm>
        </p:spPr>
        <p:txBody>
          <a:bodyPr>
            <a:normAutofit/>
          </a:bodyPr>
          <a:lstStyle/>
          <a:p>
            <a:r>
              <a:rPr lang="pl-PL" sz="3600" dirty="0"/>
              <a:t>Mury obronne</a:t>
            </a:r>
          </a:p>
        </p:txBody>
      </p:sp>
      <p:pic>
        <p:nvPicPr>
          <p:cNvPr id="4" name="Obraz 4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E24AA693-8297-48D3-B384-BEE54CDC8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" y="10"/>
            <a:ext cx="7503084" cy="6857990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0FEF6086-265B-4F97-B560-876999D3A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5805" y="2121408"/>
            <a:ext cx="3677263" cy="4092579"/>
          </a:xfrm>
        </p:spPr>
        <p:txBody>
          <a:bodyPr>
            <a:normAutofit/>
          </a:bodyPr>
          <a:lstStyle/>
          <a:p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3631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393C7FA8-6162-4A63-9C7D-B099175F9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034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5D6494-497B-47D0-AE11-A04C2214C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4800" dirty="0"/>
              <a:t>Konstantyn wielki</a:t>
            </a:r>
          </a:p>
        </p:txBody>
      </p:sp>
      <p:pic>
        <p:nvPicPr>
          <p:cNvPr id="4" name="Obraz 4" descr="Obraz zawierający stare, mężczyzna&#10;&#10;Opis wygenerowany przy bardzo wysokim poziomie pewności">
            <a:extLst>
              <a:ext uri="{FF2B5EF4-FFF2-40B4-BE49-F238E27FC236}">
                <a16:creationId xmlns:a16="http://schemas.microsoft.com/office/drawing/2014/main" id="{8B0D5A08-18E1-4631-80EA-3B3B2889B7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F7B44E5-287C-403F-BC3C-76A2CA0EC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ea typeface="+mn-lt"/>
                <a:cs typeface="+mn-lt"/>
              </a:rPr>
              <a:t>To </a:t>
            </a:r>
            <a:r>
              <a:rPr lang="en-US" sz="1800" dirty="0" err="1">
                <a:ea typeface="+mn-lt"/>
                <a:cs typeface="+mn-lt"/>
              </a:rPr>
              <a:t>właśnie</a:t>
            </a:r>
            <a:r>
              <a:rPr lang="en-US" sz="1800" dirty="0">
                <a:ea typeface="+mn-lt"/>
                <a:cs typeface="+mn-lt"/>
              </a:rPr>
              <a:t> on w 330 r. n. e. </a:t>
            </a:r>
            <a:r>
              <a:rPr lang="en-US" sz="1800" dirty="0" err="1">
                <a:ea typeface="+mn-lt"/>
                <a:cs typeface="+mn-lt"/>
              </a:rPr>
              <a:t>przeniósł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stolicę</a:t>
            </a:r>
            <a:r>
              <a:rPr lang="en-US" sz="1800" dirty="0">
                <a:ea typeface="+mn-lt"/>
                <a:cs typeface="+mn-lt"/>
              </a:rPr>
              <a:t> z </a:t>
            </a:r>
            <a:r>
              <a:rPr lang="en-US" sz="1800" dirty="0" err="1">
                <a:ea typeface="+mn-lt"/>
                <a:cs typeface="+mn-lt"/>
              </a:rPr>
              <a:t>Rzymu</a:t>
            </a:r>
            <a:r>
              <a:rPr lang="en-US" sz="1800" dirty="0">
                <a:ea typeface="+mn-lt"/>
                <a:cs typeface="+mn-lt"/>
              </a:rPr>
              <a:t> do </a:t>
            </a:r>
            <a:r>
              <a:rPr lang="en-US" sz="1800" dirty="0" err="1">
                <a:ea typeface="+mn-lt"/>
                <a:cs typeface="+mn-lt"/>
              </a:rPr>
              <a:t>maleńkiej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greckiej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miejscowości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b="1" dirty="0" err="1">
                <a:ea typeface="+mn-lt"/>
                <a:cs typeface="+mn-lt"/>
              </a:rPr>
              <a:t>Bizancjum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przemianował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ją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na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Konstantynopol</a:t>
            </a:r>
            <a:r>
              <a:rPr lang="en-US" sz="1800" dirty="0">
                <a:ea typeface="+mn-lt"/>
                <a:cs typeface="+mn-lt"/>
              </a:rPr>
              <a:t>. I  to on </a:t>
            </a:r>
            <a:r>
              <a:rPr lang="en-US" sz="1800" dirty="0" err="1">
                <a:ea typeface="+mn-lt"/>
                <a:cs typeface="+mn-lt"/>
              </a:rPr>
              <a:t>ufundował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wówczas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pierwszy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kościół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Mądrości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Bożej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dirty="0" err="1">
                <a:ea typeface="+mn-lt"/>
                <a:cs typeface="+mn-lt"/>
              </a:rPr>
              <a:t>który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dwa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wieki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później</a:t>
            </a:r>
            <a:r>
              <a:rPr lang="en-US" sz="1800" dirty="0">
                <a:ea typeface="+mn-lt"/>
                <a:cs typeface="+mn-lt"/>
              </a:rPr>
              <a:t>, po </a:t>
            </a:r>
            <a:r>
              <a:rPr lang="en-US" sz="1800" dirty="0" err="1">
                <a:ea typeface="+mn-lt"/>
                <a:cs typeface="+mn-lt"/>
              </a:rPr>
              <a:t>pożarze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został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odbudowany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przez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cesarza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dirty="0" err="1">
                <a:ea typeface="+mn-lt"/>
                <a:cs typeface="+mn-lt"/>
              </a:rPr>
              <a:t>Justyniana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704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A7364B7-6025-4BC8-9DEF-2C3751075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        </a:t>
            </a:r>
            <a:r>
              <a:rPr lang="pl-PL">
                <a:latin typeface="Rockwell"/>
                <a:cs typeface="Aharoni"/>
              </a:rPr>
              <a:t>SCHIZMA WSCHODNIA</a:t>
            </a:r>
            <a:br>
              <a:rPr lang="pl-PL" dirty="0">
                <a:latin typeface="Rockwell"/>
              </a:rPr>
            </a:br>
            <a:r>
              <a:rPr lang="pl-PL">
                <a:latin typeface="Rockwell"/>
                <a:cs typeface="Aharoni"/>
              </a:rPr>
              <a:t>Rozłam w kościele - 1054 r.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E107C2D-1A66-44FC-B81D-211ED17DE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pl-PL" dirty="0">
                <a:ea typeface="+mn-lt"/>
                <a:cs typeface="+mn-lt"/>
              </a:rPr>
              <a:t>Na początku średniowiecza zaczęły pojawiać się coraz silniejsze podziały w chrześcijaństwie. 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Na Zachodzie</a:t>
            </a:r>
            <a:r>
              <a:rPr lang="pl-PL" dirty="0">
                <a:ea typeface="+mn-lt"/>
                <a:cs typeface="+mn-lt"/>
              </a:rPr>
              <a:t> w Kościele posługiwano się 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językiem łacińskim</a:t>
            </a:r>
            <a:r>
              <a:rPr lang="pl-PL" dirty="0">
                <a:ea typeface="+mn-lt"/>
                <a:cs typeface="+mn-lt"/>
              </a:rPr>
              <a:t>, na 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Wschodzie – greckim</a:t>
            </a:r>
            <a:r>
              <a:rPr lang="pl-PL" dirty="0">
                <a:ea typeface="+mn-lt"/>
                <a:cs typeface="+mn-lt"/>
              </a:rPr>
              <a:t>. Narastały też coraz ostrzejsze spory dotyczące pojmowania prawd wiary, modlitw czy sprawowania obrzędów religijnych.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 Na Zachodzie, po upadku władzy cesarskiej, chrześcijanie powszechnie uznawali pierwszeństwo </a:t>
            </a:r>
            <a:r>
              <a:rPr lang="pl-PL" b="1" dirty="0">
                <a:solidFill>
                  <a:srgbClr val="FF0000"/>
                </a:solidFill>
                <a:ea typeface="+mn-lt"/>
                <a:cs typeface="+mn-lt"/>
              </a:rPr>
              <a:t>papieża</a:t>
            </a:r>
            <a:r>
              <a:rPr lang="pl-PL" dirty="0">
                <a:ea typeface="+mn-lt"/>
                <a:cs typeface="+mn-lt"/>
              </a:rPr>
              <a:t> (biskupa Rzymu) przed innymi biskupami. Traktowali go jako najwyższy autorytet. 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Natomiast </a:t>
            </a:r>
            <a:r>
              <a:rPr lang="pl-PL" b="1" dirty="0">
                <a:solidFill>
                  <a:srgbClr val="FF0000"/>
                </a:solidFill>
                <a:ea typeface="+mn-lt"/>
                <a:cs typeface="+mn-lt"/>
              </a:rPr>
              <a:t>patriarchowie</a:t>
            </a:r>
            <a:r>
              <a:rPr lang="pl-PL" dirty="0">
                <a:ea typeface="+mn-lt"/>
                <a:cs typeface="+mn-lt"/>
              </a:rPr>
              <a:t> i biskupi ze Wschodu, czyli z Bizancjum, nigdy w pełni nie uznali papieskiego przywództwa. Ponadto w Bizancjum instytucje kościelne zostały </a:t>
            </a:r>
            <a:r>
              <a:rPr lang="pl-PL" u="sng" dirty="0">
                <a:ea typeface="+mn-lt"/>
                <a:cs typeface="+mn-lt"/>
              </a:rPr>
              <a:t>ściśle podporządkowane cesarzowi.</a:t>
            </a:r>
            <a:r>
              <a:rPr lang="pl-PL" dirty="0">
                <a:ea typeface="+mn-lt"/>
                <a:cs typeface="+mn-lt"/>
              </a:rPr>
              <a:t> Władca był tam opiekunem i zwierzchnikiem Kościoła. </a:t>
            </a:r>
            <a:endParaRPr lang="pl-PL" dirty="0"/>
          </a:p>
          <a:p>
            <a:r>
              <a:rPr lang="pl-PL" dirty="0">
                <a:ea typeface="+mn-lt"/>
                <a:cs typeface="+mn-lt"/>
              </a:rPr>
              <a:t>W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 </a:t>
            </a:r>
            <a:r>
              <a:rPr lang="pl-PL" b="1" dirty="0">
                <a:solidFill>
                  <a:srgbClr val="FF0000"/>
                </a:solidFill>
                <a:ea typeface="+mn-lt"/>
                <a:cs typeface="+mn-lt"/>
              </a:rPr>
              <a:t>1054 roku</a:t>
            </a:r>
            <a:r>
              <a:rPr lang="pl-PL" dirty="0">
                <a:ea typeface="+mn-lt"/>
                <a:cs typeface="+mn-lt"/>
              </a:rPr>
              <a:t> papieski wysłannik, który przybył do Konstantynopola, uroczyście potępił tamtejszego patriarchę. Z kolei patriarcha wystąpił przeciw biskupowi Rzymu. W ten sposób doszło w chrześcijaństwie do rozłamu trwającego do dziś. Kościół wschodni (bizantyjski) uznał się za </a:t>
            </a:r>
            <a:r>
              <a:rPr lang="pl-PL" b="1" dirty="0">
                <a:solidFill>
                  <a:srgbClr val="FF0000"/>
                </a:solidFill>
                <a:ea typeface="+mn-lt"/>
                <a:cs typeface="+mn-lt"/>
              </a:rPr>
              <a:t>prawosławny</a:t>
            </a:r>
            <a:r>
              <a:rPr lang="pl-PL" dirty="0">
                <a:ea typeface="+mn-lt"/>
                <a:cs typeface="+mn-lt"/>
              </a:rPr>
              <a:t>, 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czyli prawowierny</a:t>
            </a:r>
            <a:r>
              <a:rPr lang="pl-PL" dirty="0">
                <a:ea typeface="+mn-lt"/>
                <a:cs typeface="+mn-lt"/>
              </a:rPr>
              <a:t> (wierny prawdom wiary). Kościół zachodni (łaciński) głosił zaś, że tylko on jest </a:t>
            </a:r>
            <a:r>
              <a:rPr lang="pl-PL" b="1" dirty="0">
                <a:solidFill>
                  <a:srgbClr val="FF0000"/>
                </a:solidFill>
                <a:ea typeface="+mn-lt"/>
                <a:cs typeface="+mn-lt"/>
              </a:rPr>
              <a:t>katolicki</a:t>
            </a:r>
            <a:r>
              <a:rPr lang="pl-PL" dirty="0">
                <a:solidFill>
                  <a:srgbClr val="FF0000"/>
                </a:solidFill>
                <a:ea typeface="+mn-lt"/>
                <a:cs typeface="+mn-lt"/>
              </a:rPr>
              <a:t>, czyli powszechny.</a:t>
            </a: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0532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985D678-46B5-4DD6-BD6C-F4E7E174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3200" dirty="0"/>
              <a:t>Patriarchowie</a:t>
            </a:r>
          </a:p>
        </p:txBody>
      </p:sp>
      <p:pic>
        <p:nvPicPr>
          <p:cNvPr id="4" name="Obraz 4" descr="Obraz zawierający tekst, zdjęcie, wypełnione, mężczyzna&#10;&#10;Opis wygenerowany przy bardzo wysokim poziomie pewności">
            <a:extLst>
              <a:ext uri="{FF2B5EF4-FFF2-40B4-BE49-F238E27FC236}">
                <a16:creationId xmlns:a16="http://schemas.microsoft.com/office/drawing/2014/main" id="{CF352C95-7197-45FB-9BDA-7AA5908593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8BFA6A-5EFE-4CBF-A997-D2FE0E3D6B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err="1">
                <a:ea typeface="+mn-lt"/>
                <a:cs typeface="+mn-lt"/>
              </a:rPr>
              <a:t>patriarcha</a:t>
            </a:r>
            <a:r>
              <a:rPr lang="en-US" sz="1800" dirty="0">
                <a:ea typeface="+mn-lt"/>
                <a:cs typeface="+mn-lt"/>
              </a:rPr>
              <a:t> – w </a:t>
            </a:r>
            <a:r>
              <a:rPr lang="en-US" sz="1800" err="1">
                <a:ea typeface="+mn-lt"/>
                <a:cs typeface="+mn-lt"/>
              </a:rPr>
              <a:t>Kościele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wschodnim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najwyższy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dostojnik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kościelny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sprawujący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zwierzchnictwo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nad</a:t>
            </a:r>
            <a:r>
              <a:rPr lang="en-US" sz="1800" dirty="0">
                <a:ea typeface="+mn-lt"/>
                <a:cs typeface="+mn-lt"/>
              </a:rPr>
              <a:t> </a:t>
            </a:r>
            <a:r>
              <a:rPr lang="en-US" sz="1800" err="1">
                <a:ea typeface="+mn-lt"/>
                <a:cs typeface="+mn-lt"/>
              </a:rPr>
              <a:t>biskupami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podległego</a:t>
            </a:r>
            <a:r>
              <a:rPr lang="en-US" sz="1800" dirty="0">
                <a:ea typeface="+mn-lt"/>
                <a:cs typeface="+mn-lt"/>
              </a:rPr>
              <a:t> mu </a:t>
            </a:r>
            <a:r>
              <a:rPr lang="en-US" sz="1800" err="1">
                <a:ea typeface="+mn-lt"/>
                <a:cs typeface="+mn-lt"/>
              </a:rPr>
              <a:t>terytorium</a:t>
            </a:r>
            <a:r>
              <a:rPr lang="en-US" sz="1800" dirty="0">
                <a:ea typeface="+mn-lt"/>
                <a:cs typeface="+mn-lt"/>
              </a:rPr>
              <a:t>, </a:t>
            </a:r>
            <a:r>
              <a:rPr lang="en-US" sz="1800" err="1">
                <a:ea typeface="+mn-lt"/>
                <a:cs typeface="+mn-lt"/>
              </a:rPr>
              <a:t>czyli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b="1" err="1">
                <a:ea typeface="+mn-lt"/>
                <a:cs typeface="+mn-lt"/>
              </a:rPr>
              <a:t>patriarchatu</a:t>
            </a:r>
            <a:r>
              <a:rPr lang="en-US" sz="1800" dirty="0">
                <a:ea typeface="+mn-lt"/>
                <a:cs typeface="+mn-lt"/>
              </a:rPr>
              <a:t>. </a:t>
            </a:r>
            <a:endParaRPr lang="en-US" sz="1800">
              <a:ea typeface="+mn-lt"/>
              <a:cs typeface="+mn-lt"/>
            </a:endParaRPr>
          </a:p>
          <a:p>
            <a:r>
              <a:rPr lang="en-US" sz="1800">
                <a:ea typeface="+mn-lt"/>
                <a:cs typeface="+mn-lt"/>
              </a:rPr>
              <a:t>Wśród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wschodnich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patriarchów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honorowe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pierwszeństwo</a:t>
            </a:r>
            <a:r>
              <a:rPr lang="en-US" sz="1800" dirty="0">
                <a:ea typeface="+mn-lt"/>
                <a:cs typeface="+mn-lt"/>
              </a:rPr>
              <a:t> jest </a:t>
            </a:r>
            <a:r>
              <a:rPr lang="en-US" sz="1800" err="1">
                <a:ea typeface="+mn-lt"/>
                <a:cs typeface="+mn-lt"/>
              </a:rPr>
              <a:t>przyznawane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patriarsze</a:t>
            </a:r>
            <a:r>
              <a:rPr lang="en-US" sz="1800" dirty="0">
                <a:ea typeface="+mn-lt"/>
                <a:cs typeface="+mn-lt"/>
              </a:rPr>
              <a:t> </a:t>
            </a:r>
            <a:r>
              <a:rPr lang="en-US" sz="1800" err="1">
                <a:ea typeface="+mn-lt"/>
                <a:cs typeface="+mn-lt"/>
              </a:rPr>
              <a:t>Konstantynopola</a:t>
            </a:r>
            <a:r>
              <a:rPr lang="en-US" sz="1800" dirty="0">
                <a:ea typeface="+mn-lt"/>
                <a:cs typeface="+mn-lt"/>
              </a:rPr>
              <a:t>.</a:t>
            </a:r>
            <a:endParaRPr lang="en-US" sz="1800"/>
          </a:p>
          <a:p>
            <a:endParaRPr lang="en-US" sz="16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0597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4F7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D1EF391B-5647-4E9C-AE79-E62D4DDF6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332" y="1780297"/>
            <a:ext cx="10577744" cy="329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570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5BB527-23F2-471B-A04F-229C8812A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l-PL" dirty="0">
                <a:latin typeface="Times New Roman"/>
                <a:cs typeface="Times New Roman"/>
              </a:rPr>
            </a:br>
            <a:br>
              <a:rPr lang="pl-PL" dirty="0">
                <a:latin typeface="Times New Roman"/>
                <a:cs typeface="Times New Roman"/>
              </a:rPr>
            </a:br>
            <a:br>
              <a:rPr lang="pl-PL" dirty="0">
                <a:latin typeface="Times New Roman"/>
                <a:cs typeface="Times New Roman"/>
              </a:rPr>
            </a:br>
            <a:br>
              <a:rPr lang="pl-PL" dirty="0">
                <a:latin typeface="Times New Roman"/>
                <a:cs typeface="Times New Roman"/>
              </a:rPr>
            </a:br>
            <a:br>
              <a:rPr lang="pl-PL" dirty="0">
                <a:latin typeface="Times New Roman"/>
                <a:cs typeface="Times New Roman"/>
              </a:rPr>
            </a:br>
            <a:r>
              <a:rPr lang="pl-PL">
                <a:latin typeface="Times New Roman"/>
                <a:cs typeface="Times New Roman"/>
              </a:rPr>
              <a:t>DOKOŃCZ ZDANIE:</a:t>
            </a:r>
            <a:br>
              <a:rPr lang="pl-PL" dirty="0">
                <a:latin typeface="Times New Roman"/>
                <a:cs typeface="Times New Roman"/>
              </a:rPr>
            </a:br>
            <a:br>
              <a:rPr lang="pl-PL" dirty="0">
                <a:latin typeface="Times New Roman"/>
                <a:cs typeface="Times New Roman"/>
              </a:rPr>
            </a:br>
            <a:r>
              <a:rPr lang="pl-PL" b="1">
                <a:latin typeface="Times New Roman"/>
                <a:cs typeface="Times New Roman"/>
              </a:rPr>
              <a:t>Justynianowi nadano</a:t>
            </a:r>
            <a:r>
              <a:rPr lang="pl-PL" b="1" dirty="0">
                <a:latin typeface="Times New Roman"/>
                <a:cs typeface="Times New Roman"/>
              </a:rPr>
              <a:t> przydomek Wielki, gdyż….</a:t>
            </a:r>
            <a:endParaRPr lang="pl-PL" b="1" dirty="0"/>
          </a:p>
          <a:p>
            <a:br>
              <a:rPr lang="en-US" dirty="0"/>
            </a:br>
            <a:endParaRPr lang="en-US" b="1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459892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5EC292-991E-4C8F-9F55-D72971A4B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57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B7573-D2CD-4589-B099-E8254726AC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999"/>
          </a:xfrm>
          <a:prstGeom prst="rect">
            <a:avLst/>
          </a:prstGeom>
          <a:blipFill dpi="0" rotWithShape="1">
            <a:blip r:embed="rId2">
              <a:alphaModFix amt="5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6A041F-C32D-4E9C-AD9A-6F8F9710D9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1" y="480059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2">
            <a:extLst>
              <a:ext uri="{FF2B5EF4-FFF2-40B4-BE49-F238E27FC236}">
                <a16:creationId xmlns:a16="http://schemas.microsoft.com/office/drawing/2014/main" id="{B47FFF88-3E28-4881-934D-D351DBFCB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50" y="673666"/>
            <a:ext cx="10050497" cy="5778346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F7860BA7-F46D-456B-BFA7-22DB28A6745A}"/>
              </a:ext>
            </a:extLst>
          </p:cNvPr>
          <p:cNvSpPr/>
          <p:nvPr/>
        </p:nvSpPr>
        <p:spPr>
          <a:xfrm>
            <a:off x="476545" y="4078073"/>
            <a:ext cx="10258110" cy="236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6234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45633D-7FA7-4D93-8E45-D385B582A1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2532B9D-ADFC-4AEF-97D4-9FC87BB61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 w="22225">
            <a:solidFill>
              <a:srgbClr val="F8F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tekst, mapa&#10;&#10;Opis wygenerowany przy bardzo wysokim poziomie pewności">
            <a:extLst>
              <a:ext uri="{FF2B5EF4-FFF2-40B4-BE49-F238E27FC236}">
                <a16:creationId xmlns:a16="http://schemas.microsoft.com/office/drawing/2014/main" id="{5F127604-78F0-4DAA-9E5F-CBEBFEA1B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86" y="801792"/>
            <a:ext cx="10446436" cy="524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48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6DBFAD4-B5FC-442B-A283-381B01B19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B649DC7-8769-4383-A6F2-8F366BA7A1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67FD53-2686-4E0E-BA49-976F78F9A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C1F2733-0978-46D3-923D-DBD8907BB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0924" y="685800"/>
            <a:ext cx="4920019" cy="202155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CESARZ </a:t>
            </a:r>
            <a:br>
              <a:rPr lang="en-US" sz="5400" dirty="0">
                <a:solidFill>
                  <a:schemeClr val="tx1"/>
                </a:solidFill>
              </a:rPr>
            </a:br>
            <a:r>
              <a:rPr lang="en-US" sz="5400" dirty="0">
                <a:solidFill>
                  <a:schemeClr val="tx1"/>
                </a:solidFill>
              </a:rPr>
              <a:t>JUSTYNIAN WIELKI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4BFE19C-8CBF-4BAB-A56C-56A4D5AC67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" y="2"/>
            <a:ext cx="6095695" cy="6857997"/>
          </a:xfrm>
          <a:custGeom>
            <a:avLst/>
            <a:gdLst>
              <a:gd name="connsiteX0" fmla="*/ 3435036 w 6095695"/>
              <a:gd name="connsiteY0" fmla="*/ 0 h 6857997"/>
              <a:gd name="connsiteX1" fmla="*/ 4198562 w 6095695"/>
              <a:gd name="connsiteY1" fmla="*/ 0 h 6857997"/>
              <a:gd name="connsiteX2" fmla="*/ 4365987 w 6095695"/>
              <a:gd name="connsiteY2" fmla="*/ 128761 h 6857997"/>
              <a:gd name="connsiteX3" fmla="*/ 6095695 w 6095695"/>
              <a:gd name="connsiteY3" fmla="*/ 3718209 h 6857997"/>
              <a:gd name="connsiteX4" fmla="*/ 4860911 w 6095695"/>
              <a:gd name="connsiteY4" fmla="*/ 6845880 h 6857997"/>
              <a:gd name="connsiteX5" fmla="*/ 4849107 w 6095695"/>
              <a:gd name="connsiteY5" fmla="*/ 6857997 h 6857997"/>
              <a:gd name="connsiteX6" fmla="*/ 4253869 w 6095695"/>
              <a:gd name="connsiteY6" fmla="*/ 6857997 h 6857997"/>
              <a:gd name="connsiteX7" fmla="*/ 4409441 w 6095695"/>
              <a:gd name="connsiteY7" fmla="*/ 6719623 h 6857997"/>
              <a:gd name="connsiteX8" fmla="*/ 5679794 w 6095695"/>
              <a:gd name="connsiteY8" fmla="*/ 3718209 h 6857997"/>
              <a:gd name="connsiteX9" fmla="*/ 3591563 w 6095695"/>
              <a:gd name="connsiteY9" fmla="*/ 88079 h 6857997"/>
              <a:gd name="connsiteX10" fmla="*/ 0 w 6095695"/>
              <a:gd name="connsiteY10" fmla="*/ 0 h 6857997"/>
              <a:gd name="connsiteX11" fmla="*/ 3177466 w 6095695"/>
              <a:gd name="connsiteY11" fmla="*/ 0 h 6857997"/>
              <a:gd name="connsiteX12" fmla="*/ 3353291 w 6095695"/>
              <a:gd name="connsiteY12" fmla="*/ 88129 h 6857997"/>
              <a:gd name="connsiteX13" fmla="*/ 5560965 w 6095695"/>
              <a:gd name="connsiteY13" fmla="*/ 3718209 h 6857997"/>
              <a:gd name="connsiteX14" fmla="*/ 4325417 w 6095695"/>
              <a:gd name="connsiteY14" fmla="*/ 6637392 h 6857997"/>
              <a:gd name="connsiteX15" fmla="*/ 4077394 w 6095695"/>
              <a:gd name="connsiteY15" fmla="*/ 6857997 h 6857997"/>
              <a:gd name="connsiteX16" fmla="*/ 0 w 6095695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9452CDF-5970-4730-B563-741C36E27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50924" y="2869935"/>
            <a:ext cx="5164434" cy="33022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w VI 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wieku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cesarz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Justynian</a:t>
            </a:r>
            <a:r>
              <a:rPr lang="en-US" sz="2000" b="1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Wielki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rozpoczął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walkę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o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odzyskanie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zachodnich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prowincji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.</a:t>
            </a:r>
          </a:p>
          <a:p>
            <a:pPr indent="-182880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Zdobyły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Italię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,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część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Półwyspu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Iberyjskiego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(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Hiszpanii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)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i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Afryki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Północnej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. W ten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sposób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prawie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całe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wybrzeże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Morza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Śródziemnego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znalazło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się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pod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władzą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Bizancjum</a:t>
            </a:r>
            <a:r>
              <a:rPr lang="en-US" sz="2000" dirty="0">
                <a:solidFill>
                  <a:schemeClr val="tx1"/>
                </a:solidFill>
                <a:latin typeface="Lucida Bright"/>
                <a:ea typeface="+mn-lt"/>
                <a:cs typeface="+mn-lt"/>
              </a:rPr>
              <a:t>. </a:t>
            </a: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Lucida Bright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  <a:latin typeface="Lucida Bright"/>
            </a:endParaRPr>
          </a:p>
        </p:txBody>
      </p:sp>
    </p:spTree>
    <p:extLst>
      <p:ext uri="{BB962C8B-B14F-4D97-AF65-F5344CB8AC3E}">
        <p14:creationId xmlns:p14="http://schemas.microsoft.com/office/powerpoint/2010/main" val="3380004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tekst&#10;&#10;Opis wygenerowany przy bardzo wysokim poziomie pewności">
            <a:extLst>
              <a:ext uri="{FF2B5EF4-FFF2-40B4-BE49-F238E27FC236}">
                <a16:creationId xmlns:a16="http://schemas.microsoft.com/office/drawing/2014/main" id="{EE1E5982-7C98-4238-905F-E7E314706B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79FF99C-BAA9-404F-9C96-6DD456B4F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C44AFD-C72D-4D9C-84C6-73E615CED8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9DE84D-2AA1-4DEC-93E2-3AE1E1230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 anchor="ctr">
            <a:normAutofit/>
          </a:bodyPr>
          <a:lstStyle/>
          <a:p>
            <a:r>
              <a:rPr lang="pl-PL">
                <a:solidFill>
                  <a:schemeClr val="tx1"/>
                </a:solidFill>
              </a:rPr>
              <a:t>KODEKS JUSTYNIANA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1BF58-9D3E-4A7B-ABBB-4B253E2393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10058400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dirty="0">
                <a:ea typeface="+mn-lt"/>
                <a:cs typeface="+mn-lt"/>
              </a:rPr>
              <a:t>Cesarz Justynian dążył, by jego władza opierała się na solidnym fundamencie prawnym. W tym celu zgromadził wielki zespół najwybitniejszych prawników, którzy zebrali i uporządkowali całe dziedzictwo prawa rzymskiego. Po kilku latach wytężonej pracy prawo rzymskie zostało spisane w kilku tomach. </a:t>
            </a:r>
            <a:endParaRPr lang="pl-PL"/>
          </a:p>
          <a:p>
            <a:r>
              <a:rPr lang="pl-PL" dirty="0">
                <a:ea typeface="+mn-lt"/>
                <a:cs typeface="+mn-lt"/>
              </a:rPr>
              <a:t>Zbiór ten przyjęło się nazywać </a:t>
            </a:r>
            <a:r>
              <a:rPr lang="pl-PL" b="1" dirty="0">
                <a:ea typeface="+mn-lt"/>
                <a:cs typeface="+mn-lt"/>
              </a:rPr>
              <a:t>Kodeksem Justyniana</a:t>
            </a:r>
            <a:r>
              <a:rPr lang="pl-PL" dirty="0">
                <a:ea typeface="+mn-lt"/>
                <a:cs typeface="+mn-lt"/>
              </a:rPr>
              <a:t>.</a:t>
            </a:r>
            <a:endParaRPr lang="pl-PL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D25B14F-36E0-41E8-956F-CABEF1ADD6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AFB9EA5-DE4D-4E6B-A302-F55174E4B1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4092F4-4D9B-4D0A-8832-C29E786F8F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2415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CCF043BA-0C52-4068-BCF5-2B2D89BA9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42540E8-2243-4896-8124-95B76B69C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612" y="484632"/>
            <a:ext cx="3816774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pl-PL" sz="3200"/>
              <a:t>Sztuka i architektura bizantyjska</a:t>
            </a:r>
          </a:p>
          <a:p>
            <a:endParaRPr lang="pl-PL" sz="3200"/>
          </a:p>
        </p:txBody>
      </p:sp>
      <p:pic>
        <p:nvPicPr>
          <p:cNvPr id="4" name="Obraz 4" descr="Obraz zawierający zewnętrzne, budynek, siedzi, łódź&#10;&#10;Opis wygenerowany przy bardzo wysokim poziomie pewności">
            <a:extLst>
              <a:ext uri="{FF2B5EF4-FFF2-40B4-BE49-F238E27FC236}">
                <a16:creationId xmlns:a16="http://schemas.microsoft.com/office/drawing/2014/main" id="{305F53C3-3CCC-4CE3-ADAA-69640A669A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" y="10"/>
            <a:ext cx="7548923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3EF7DA3-117E-4674-8667-0665489AF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83611" y="2121408"/>
            <a:ext cx="3816774" cy="40507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pl-PL" sz="1600">
                <a:ea typeface="+mn-lt"/>
                <a:cs typeface="+mn-lt"/>
              </a:rPr>
              <a:t>W VI wieku na polecenie cesarza Justyniana wzniesiono największy kościół Konstantynopola – </a:t>
            </a:r>
            <a:r>
              <a:rPr lang="pl-PL" sz="1600" b="1">
                <a:ea typeface="+mn-lt"/>
                <a:cs typeface="+mn-lt"/>
              </a:rPr>
              <a:t>świątynię Mądrości Bożej</a:t>
            </a:r>
            <a:r>
              <a:rPr lang="pl-PL" sz="1600">
                <a:ea typeface="+mn-lt"/>
                <a:cs typeface="+mn-lt"/>
              </a:rPr>
              <a:t>. Stała się ona wzorem dla budowli kościelnych powstających w kolejnych stuleciach w Bizancjum i całym kręgu wschodniego chrześcijaństwa.</a:t>
            </a:r>
            <a:endParaRPr lang="pl-PL" sz="1600"/>
          </a:p>
        </p:txBody>
      </p:sp>
      <p:grpSp>
        <p:nvGrpSpPr>
          <p:cNvPr id="7" name="Group 10">
            <a:extLst>
              <a:ext uri="{FF2B5EF4-FFF2-40B4-BE49-F238E27FC236}">
                <a16:creationId xmlns:a16="http://schemas.microsoft.com/office/drawing/2014/main" id="{789ACCC8-A635-400E-B9C0-AD9CA5710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C21CEB-233C-4B50-8CCA-829AD0428F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8" name="Oval 12">
              <a:extLst>
                <a:ext uri="{FF2B5EF4-FFF2-40B4-BE49-F238E27FC236}">
                  <a16:creationId xmlns:a16="http://schemas.microsoft.com/office/drawing/2014/main" id="{F3DF2D74-CD63-49A8-A93B-9DA2F59511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4467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zewnętrzne, budynek, meczet, woda&#10;&#10;Opis wygenerowany przy bardzo wysokim poziomie pewności">
            <a:extLst>
              <a:ext uri="{FF2B5EF4-FFF2-40B4-BE49-F238E27FC236}">
                <a16:creationId xmlns:a16="http://schemas.microsoft.com/office/drawing/2014/main" id="{C3667D0C-3F5C-4C88-AA86-9D008FC9BA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806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2" descr="Obraz zawierający budynek, zewnętrzne, woda, łódź&#10;&#10;Opis wygenerowany przy bardzo wysokim poziomie pewności">
            <a:extLst>
              <a:ext uri="{FF2B5EF4-FFF2-40B4-BE49-F238E27FC236}">
                <a16:creationId xmlns:a16="http://schemas.microsoft.com/office/drawing/2014/main" id="{898FCF3D-1D19-4459-B611-E45A9DF036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7002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712</Words>
  <Application>Microsoft Office PowerPoint</Application>
  <PresentationFormat>Panoramiczny</PresentationFormat>
  <Paragraphs>35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33" baseType="lpstr">
      <vt:lpstr>Calibri</vt:lpstr>
      <vt:lpstr>Lucida Bright</vt:lpstr>
      <vt:lpstr>Palatino Linotype</vt:lpstr>
      <vt:lpstr>Rockwell</vt:lpstr>
      <vt:lpstr>Rockwell Condensed</vt:lpstr>
      <vt:lpstr>Rockwell Extra Bold</vt:lpstr>
      <vt:lpstr>Times New Roman</vt:lpstr>
      <vt:lpstr>Wingdings</vt:lpstr>
      <vt:lpstr>Wood Type</vt:lpstr>
      <vt:lpstr>BIZANCJUM – GRECKIE CESARSTWO RZYMIAN.</vt:lpstr>
      <vt:lpstr>Prezentacja programu PowerPoint</vt:lpstr>
      <vt:lpstr>Prezentacja programu PowerPoint</vt:lpstr>
      <vt:lpstr>Prezentacja programu PowerPoint</vt:lpstr>
      <vt:lpstr>CESARZ  JUSTYNIAN WIELKI</vt:lpstr>
      <vt:lpstr>KODEKS JUSTYNIANA</vt:lpstr>
      <vt:lpstr>Sztuka i architektura bizantyjska </vt:lpstr>
      <vt:lpstr>Prezentacja programu PowerPoint</vt:lpstr>
      <vt:lpstr>Prezentacja programu PowerPoint</vt:lpstr>
      <vt:lpstr>Hagia sophia</vt:lpstr>
      <vt:lpstr>Prezentacja programu PowerPoint</vt:lpstr>
      <vt:lpstr>Wewnętrzne ściany kościołów ozdabiano mozaikami, czyli obrazami układanymi z małych barwnych kawałków szkła i ceramiki.</vt:lpstr>
      <vt:lpstr>Prezentacja programu PowerPoint</vt:lpstr>
      <vt:lpstr>IKONY</vt:lpstr>
      <vt:lpstr>Prezentacja programu PowerPoint</vt:lpstr>
      <vt:lpstr>Konstantynopol. To największe spośród chrześcijańskich miast epoki średniowiecza</vt:lpstr>
      <vt:lpstr>Prezentacja programu PowerPoint</vt:lpstr>
      <vt:lpstr>Średniowieczny Konstantynopol (rekonstrukcja).</vt:lpstr>
      <vt:lpstr>Mury obronne</vt:lpstr>
      <vt:lpstr>Konstantyn wielki</vt:lpstr>
      <vt:lpstr>        SCHIZMA WSCHODNIA Rozłam w kościele - 1054 r.</vt:lpstr>
      <vt:lpstr>Patriarchowie</vt:lpstr>
      <vt:lpstr>Prezentacja programu PowerPoint</vt:lpstr>
      <vt:lpstr>     DOKOŃCZ ZDANIE:  Justynianowi nadano przydomek Wielki, gdyż….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Dell</dc:creator>
  <cp:lastModifiedBy>Paweł Załęcki</cp:lastModifiedBy>
  <cp:revision>288</cp:revision>
  <dcterms:created xsi:type="dcterms:W3CDTF">2019-12-08T20:08:53Z</dcterms:created>
  <dcterms:modified xsi:type="dcterms:W3CDTF">2020-05-11T07:35:45Z</dcterms:modified>
</cp:coreProperties>
</file>