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BA105F-D10F-4098-BF94-C1AD9C037E5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696E56E-84D5-4CBE-A333-341BF2688DA4}">
      <dgm:prSet phldrT="[Tekst]"/>
      <dgm:spPr/>
      <dgm:t>
        <a:bodyPr/>
        <a:lstStyle/>
        <a:p>
          <a:r>
            <a:rPr lang="pl-PL" dirty="0" smtClean="0"/>
            <a:t>Powstawanie </a:t>
          </a:r>
          <a:r>
            <a:rPr lang="pl-PL" smtClean="0"/>
            <a:t>fali dźwiękowej</a:t>
          </a:r>
          <a:endParaRPr lang="pl-PL" dirty="0"/>
        </a:p>
      </dgm:t>
    </dgm:pt>
    <dgm:pt modelId="{57F076DE-3339-4FEA-9E78-37A77ABA0FCA}" type="parTrans" cxnId="{A88D6A4F-25AE-4F8F-8D27-BCFB90B69BFF}">
      <dgm:prSet/>
      <dgm:spPr/>
      <dgm:t>
        <a:bodyPr/>
        <a:lstStyle/>
        <a:p>
          <a:endParaRPr lang="pl-PL"/>
        </a:p>
      </dgm:t>
    </dgm:pt>
    <dgm:pt modelId="{9215815F-3616-4B8F-8507-1A1C751B5CBE}" type="sibTrans" cxnId="{A88D6A4F-25AE-4F8F-8D27-BCFB90B69BFF}">
      <dgm:prSet/>
      <dgm:spPr/>
      <dgm:t>
        <a:bodyPr/>
        <a:lstStyle/>
        <a:p>
          <a:endParaRPr lang="pl-PL"/>
        </a:p>
      </dgm:t>
    </dgm:pt>
    <dgm:pt modelId="{0A94508E-78D6-405B-B1EC-ACC4BC91560C}">
      <dgm:prSet phldrT="[Tekst]"/>
      <dgm:spPr/>
      <dgm:t>
        <a:bodyPr/>
        <a:lstStyle/>
        <a:p>
          <a:r>
            <a:rPr lang="pl-PL" dirty="0" smtClean="0"/>
            <a:t>Źródłem fali dźwiękowej jest drgające ciało.</a:t>
          </a:r>
          <a:endParaRPr lang="pl-PL" dirty="0"/>
        </a:p>
      </dgm:t>
    </dgm:pt>
    <dgm:pt modelId="{689347C4-9A7B-4003-A856-81FB75FEE3F3}" type="parTrans" cxnId="{39F0D50F-3576-4881-B39B-A74F8D689052}">
      <dgm:prSet/>
      <dgm:spPr/>
      <dgm:t>
        <a:bodyPr/>
        <a:lstStyle/>
        <a:p>
          <a:endParaRPr lang="pl-PL"/>
        </a:p>
      </dgm:t>
    </dgm:pt>
    <dgm:pt modelId="{CF27C490-DD23-499A-A45D-DE384A8EBE07}" type="sibTrans" cxnId="{39F0D50F-3576-4881-B39B-A74F8D689052}">
      <dgm:prSet/>
      <dgm:spPr/>
      <dgm:t>
        <a:bodyPr/>
        <a:lstStyle/>
        <a:p>
          <a:endParaRPr lang="pl-PL"/>
        </a:p>
      </dgm:t>
    </dgm:pt>
    <dgm:pt modelId="{68D27F99-5B01-4CBD-9673-2D0260AECEB8}" type="pres">
      <dgm:prSet presAssocID="{08BA105F-D10F-4098-BF94-C1AD9C037E5D}" presName="Name0" presStyleCnt="0">
        <dgm:presLayoutVars>
          <dgm:dir/>
          <dgm:resizeHandles val="exact"/>
        </dgm:presLayoutVars>
      </dgm:prSet>
      <dgm:spPr/>
    </dgm:pt>
    <dgm:pt modelId="{EB022586-357E-4F7E-9929-8636CCFB584F}" type="pres">
      <dgm:prSet presAssocID="{3696E56E-84D5-4CBE-A333-341BF2688DA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2C20670-C7B9-486E-B08C-2A929781FB6B}" type="pres">
      <dgm:prSet presAssocID="{9215815F-3616-4B8F-8507-1A1C751B5CBE}" presName="sibTrans" presStyleLbl="sibTrans2D1" presStyleIdx="0" presStyleCnt="1"/>
      <dgm:spPr/>
    </dgm:pt>
    <dgm:pt modelId="{FCD08462-A87D-40C5-86EF-52EEDDAC309F}" type="pres">
      <dgm:prSet presAssocID="{9215815F-3616-4B8F-8507-1A1C751B5CBE}" presName="connectorText" presStyleLbl="sibTrans2D1" presStyleIdx="0" presStyleCnt="1"/>
      <dgm:spPr/>
    </dgm:pt>
    <dgm:pt modelId="{9B981F2B-CCA4-4546-8C46-7C92F27DC6DC}" type="pres">
      <dgm:prSet presAssocID="{0A94508E-78D6-405B-B1EC-ACC4BC91560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BCA3EAC-B5DB-4DC0-AF08-C97F90C568B4}" type="presOf" srcId="{08BA105F-D10F-4098-BF94-C1AD9C037E5D}" destId="{68D27F99-5B01-4CBD-9673-2D0260AECEB8}" srcOrd="0" destOrd="0" presId="urn:microsoft.com/office/officeart/2005/8/layout/process1"/>
    <dgm:cxn modelId="{A88D6A4F-25AE-4F8F-8D27-BCFB90B69BFF}" srcId="{08BA105F-D10F-4098-BF94-C1AD9C037E5D}" destId="{3696E56E-84D5-4CBE-A333-341BF2688DA4}" srcOrd="0" destOrd="0" parTransId="{57F076DE-3339-4FEA-9E78-37A77ABA0FCA}" sibTransId="{9215815F-3616-4B8F-8507-1A1C751B5CBE}"/>
    <dgm:cxn modelId="{ABB36037-4AAA-4630-AAA2-F3437F7323D2}" type="presOf" srcId="{3696E56E-84D5-4CBE-A333-341BF2688DA4}" destId="{EB022586-357E-4F7E-9929-8636CCFB584F}" srcOrd="0" destOrd="0" presId="urn:microsoft.com/office/officeart/2005/8/layout/process1"/>
    <dgm:cxn modelId="{39F0D50F-3576-4881-B39B-A74F8D689052}" srcId="{08BA105F-D10F-4098-BF94-C1AD9C037E5D}" destId="{0A94508E-78D6-405B-B1EC-ACC4BC91560C}" srcOrd="1" destOrd="0" parTransId="{689347C4-9A7B-4003-A856-81FB75FEE3F3}" sibTransId="{CF27C490-DD23-499A-A45D-DE384A8EBE07}"/>
    <dgm:cxn modelId="{B68F9C21-0C13-43FF-B492-E7106ED75EB0}" type="presOf" srcId="{9215815F-3616-4B8F-8507-1A1C751B5CBE}" destId="{12C20670-C7B9-486E-B08C-2A929781FB6B}" srcOrd="0" destOrd="0" presId="urn:microsoft.com/office/officeart/2005/8/layout/process1"/>
    <dgm:cxn modelId="{8CDFF2D0-5096-49FB-A54C-3A27DF438A89}" type="presOf" srcId="{0A94508E-78D6-405B-B1EC-ACC4BC91560C}" destId="{9B981F2B-CCA4-4546-8C46-7C92F27DC6DC}" srcOrd="0" destOrd="0" presId="urn:microsoft.com/office/officeart/2005/8/layout/process1"/>
    <dgm:cxn modelId="{5D609625-7E35-4ED0-9B2C-2FA35ED985C6}" type="presOf" srcId="{9215815F-3616-4B8F-8507-1A1C751B5CBE}" destId="{FCD08462-A87D-40C5-86EF-52EEDDAC309F}" srcOrd="1" destOrd="0" presId="urn:microsoft.com/office/officeart/2005/8/layout/process1"/>
    <dgm:cxn modelId="{DDBFCF1F-1C55-4052-B4E3-90B1839745EA}" type="presParOf" srcId="{68D27F99-5B01-4CBD-9673-2D0260AECEB8}" destId="{EB022586-357E-4F7E-9929-8636CCFB584F}" srcOrd="0" destOrd="0" presId="urn:microsoft.com/office/officeart/2005/8/layout/process1"/>
    <dgm:cxn modelId="{ABE4997D-A17D-4CE5-A116-B76C460B49FE}" type="presParOf" srcId="{68D27F99-5B01-4CBD-9673-2D0260AECEB8}" destId="{12C20670-C7B9-486E-B08C-2A929781FB6B}" srcOrd="1" destOrd="0" presId="urn:microsoft.com/office/officeart/2005/8/layout/process1"/>
    <dgm:cxn modelId="{11D72B5F-8249-4179-AC6C-667C66041696}" type="presParOf" srcId="{12C20670-C7B9-486E-B08C-2A929781FB6B}" destId="{FCD08462-A87D-40C5-86EF-52EEDDAC309F}" srcOrd="0" destOrd="0" presId="urn:microsoft.com/office/officeart/2005/8/layout/process1"/>
    <dgm:cxn modelId="{394D4881-17B7-4FFA-B972-A3C923E9B25E}" type="presParOf" srcId="{68D27F99-5B01-4CBD-9673-2D0260AECEB8}" destId="{9B981F2B-CCA4-4546-8C46-7C92F27DC6D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22586-357E-4F7E-9929-8636CCFB584F}">
      <dsp:nvSpPr>
        <dsp:cNvPr id="0" name=""/>
        <dsp:cNvSpPr/>
      </dsp:nvSpPr>
      <dsp:spPr>
        <a:xfrm>
          <a:off x="1587" y="1693730"/>
          <a:ext cx="3385343" cy="2031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400" kern="1200" dirty="0" smtClean="0"/>
            <a:t>Powstawanie </a:t>
          </a:r>
          <a:r>
            <a:rPr lang="pl-PL" sz="3400" kern="1200" smtClean="0"/>
            <a:t>fali dźwiękowej</a:t>
          </a:r>
          <a:endParaRPr lang="pl-PL" sz="3400" kern="1200" dirty="0"/>
        </a:p>
      </dsp:txBody>
      <dsp:txXfrm>
        <a:off x="61079" y="1753222"/>
        <a:ext cx="3266359" cy="1912222"/>
      </dsp:txXfrm>
    </dsp:sp>
    <dsp:sp modelId="{12C20670-C7B9-486E-B08C-2A929781FB6B}">
      <dsp:nvSpPr>
        <dsp:cNvPr id="0" name=""/>
        <dsp:cNvSpPr/>
      </dsp:nvSpPr>
      <dsp:spPr>
        <a:xfrm>
          <a:off x="3725465" y="2289550"/>
          <a:ext cx="717692" cy="839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700" kern="1200"/>
        </a:p>
      </dsp:txBody>
      <dsp:txXfrm>
        <a:off x="3725465" y="2457463"/>
        <a:ext cx="502384" cy="503739"/>
      </dsp:txXfrm>
    </dsp:sp>
    <dsp:sp modelId="{9B981F2B-CCA4-4546-8C46-7C92F27DC6DC}">
      <dsp:nvSpPr>
        <dsp:cNvPr id="0" name=""/>
        <dsp:cNvSpPr/>
      </dsp:nvSpPr>
      <dsp:spPr>
        <a:xfrm>
          <a:off x="4741068" y="1693730"/>
          <a:ext cx="3385343" cy="2031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400" kern="1200" dirty="0" smtClean="0"/>
            <a:t>Źródłem fali dźwiękowej jest drgające ciało.</a:t>
          </a:r>
          <a:endParaRPr lang="pl-PL" sz="3400" kern="1200" dirty="0"/>
        </a:p>
      </dsp:txBody>
      <dsp:txXfrm>
        <a:off x="4800560" y="1753222"/>
        <a:ext cx="3266359" cy="1912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193A-716B-4C7A-8E06-99FADF442400}" type="datetimeFigureOut">
              <a:rPr lang="pl-PL" smtClean="0"/>
              <a:t>16.01.2023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1A72-3D93-48F5-9E3B-B141F59C2E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1311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193A-716B-4C7A-8E06-99FADF442400}" type="datetimeFigureOut">
              <a:rPr lang="pl-PL" smtClean="0"/>
              <a:t>16.01.2023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1A72-3D93-48F5-9E3B-B141F59C2E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0383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193A-716B-4C7A-8E06-99FADF442400}" type="datetimeFigureOut">
              <a:rPr lang="pl-PL" smtClean="0"/>
              <a:t>16.01.2023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1A72-3D93-48F5-9E3B-B141F59C2E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915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193A-716B-4C7A-8E06-99FADF442400}" type="datetimeFigureOut">
              <a:rPr lang="pl-PL" smtClean="0"/>
              <a:t>16.01.2023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1A72-3D93-48F5-9E3B-B141F59C2E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1835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193A-716B-4C7A-8E06-99FADF442400}" type="datetimeFigureOut">
              <a:rPr lang="pl-PL" smtClean="0"/>
              <a:t>16.01.2023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1A72-3D93-48F5-9E3B-B141F59C2E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2592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193A-716B-4C7A-8E06-99FADF442400}" type="datetimeFigureOut">
              <a:rPr lang="pl-PL" smtClean="0"/>
              <a:t>16.01.2023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1A72-3D93-48F5-9E3B-B141F59C2E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1326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193A-716B-4C7A-8E06-99FADF442400}" type="datetimeFigureOut">
              <a:rPr lang="pl-PL" smtClean="0"/>
              <a:t>16.01.2023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1A72-3D93-48F5-9E3B-B141F59C2E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1160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193A-716B-4C7A-8E06-99FADF442400}" type="datetimeFigureOut">
              <a:rPr lang="pl-PL" smtClean="0"/>
              <a:t>16.01.2023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1A72-3D93-48F5-9E3B-B141F59C2E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3304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193A-716B-4C7A-8E06-99FADF442400}" type="datetimeFigureOut">
              <a:rPr lang="pl-PL" smtClean="0"/>
              <a:t>16.01.2023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1A72-3D93-48F5-9E3B-B141F59C2E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0343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193A-716B-4C7A-8E06-99FADF442400}" type="datetimeFigureOut">
              <a:rPr lang="pl-PL" smtClean="0"/>
              <a:t>16.01.2023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1A72-3D93-48F5-9E3B-B141F59C2E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9383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193A-716B-4C7A-8E06-99FADF442400}" type="datetimeFigureOut">
              <a:rPr lang="pl-PL" smtClean="0"/>
              <a:t>16.01.2023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1A72-3D93-48F5-9E3B-B141F59C2E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1453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D193A-716B-4C7A-8E06-99FADF442400}" type="datetimeFigureOut">
              <a:rPr lang="pl-PL" smtClean="0"/>
              <a:t>16.01.2023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21A72-3D93-48F5-9E3B-B141F59C2E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374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Fale dźwiękowe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Na podstawie strony zpe.gov.pl oraz aplikacji </a:t>
            </a:r>
            <a:r>
              <a:rPr lang="pl-PL" dirty="0" err="1" smtClean="0"/>
              <a:t>Phyphox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664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Podsumowanie tematu za pomocą zadań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https://zpe.gov.pl/a/dzwiek---wysokosc-barwa/D886rubkx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830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35417" y="2447637"/>
            <a:ext cx="3345873" cy="1325563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Inne możliwości aplikacji </a:t>
            </a:r>
            <a:r>
              <a:rPr lang="pl-PL" dirty="0" err="1" smtClean="0"/>
              <a:t>Phyphox</a:t>
            </a:r>
            <a:endParaRPr lang="pl-PL" dirty="0"/>
          </a:p>
        </p:txBody>
      </p:sp>
      <p:pic>
        <p:nvPicPr>
          <p:cNvPr id="3074" name="Picture 2" descr="Brak opisu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49" y="-326903"/>
            <a:ext cx="3529590" cy="78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rak opisu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204" y="166255"/>
            <a:ext cx="3086037" cy="686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Wprowadzenie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2413" y="3704190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pl-PL" dirty="0" smtClean="0"/>
          </a:p>
          <a:p>
            <a:pPr lvl="0"/>
            <a:r>
              <a:rPr lang="pl-PL" dirty="0" smtClean="0"/>
              <a:t>Dyskusja z uczniami kto lub co może </a:t>
            </a:r>
            <a:r>
              <a:rPr lang="pl-PL" dirty="0"/>
              <a:t>emitować fale </a:t>
            </a:r>
            <a:r>
              <a:rPr lang="pl-PL" dirty="0" smtClean="0"/>
              <a:t>dźwiękowe?</a:t>
            </a:r>
          </a:p>
          <a:p>
            <a:pPr marL="0" lvl="0" indent="0" algn="ctr">
              <a:buNone/>
            </a:pPr>
            <a:r>
              <a:rPr lang="pl-PL" sz="2000" b="1" dirty="0">
                <a:solidFill>
                  <a:srgbClr val="7030A0"/>
                </a:solidFill>
              </a:rPr>
              <a:t>S</a:t>
            </a:r>
            <a:r>
              <a:rPr lang="pl-PL" sz="2000" b="1" dirty="0" smtClean="0">
                <a:solidFill>
                  <a:srgbClr val="7030A0"/>
                </a:solidFill>
              </a:rPr>
              <a:t>truny głosowe, uderzenie </a:t>
            </a:r>
            <a:r>
              <a:rPr lang="pl-PL" sz="2000" b="1" dirty="0">
                <a:solidFill>
                  <a:srgbClr val="7030A0"/>
                </a:solidFill>
              </a:rPr>
              <a:t>ciała o </a:t>
            </a:r>
            <a:r>
              <a:rPr lang="pl-PL" sz="2000" b="1" dirty="0" smtClean="0">
                <a:solidFill>
                  <a:srgbClr val="7030A0"/>
                </a:solidFill>
              </a:rPr>
              <a:t>podłoże, głośnik </a:t>
            </a:r>
            <a:r>
              <a:rPr lang="pl-PL" sz="2000" b="1" dirty="0">
                <a:solidFill>
                  <a:srgbClr val="7030A0"/>
                </a:solidFill>
              </a:rPr>
              <a:t>(</a:t>
            </a:r>
            <a:r>
              <a:rPr lang="pl-PL" sz="2000" b="1" dirty="0" smtClean="0">
                <a:solidFill>
                  <a:srgbClr val="7030A0"/>
                </a:solidFill>
              </a:rPr>
              <a:t>membrana), wiatr, instrumenty</a:t>
            </a:r>
            <a:endParaRPr lang="pl-PL" sz="2000" b="1" dirty="0">
              <a:solidFill>
                <a:srgbClr val="7030A0"/>
              </a:solidFill>
            </a:endParaRPr>
          </a:p>
          <a:p>
            <a:r>
              <a:rPr lang="pl-PL" dirty="0" smtClean="0"/>
              <a:t>Staramy się zaprezentować różne źródła dźwięku przy pomocy rzeczy dostępnych w klasie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 flipH="1">
            <a:off x="609136" y="2022764"/>
            <a:ext cx="488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875213149"/>
              </p:ext>
            </p:extLst>
          </p:nvPr>
        </p:nvGraphicFramePr>
        <p:xfrm>
          <a:off x="2032000" y="12911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561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Przypomnienie różnicy między falą podłużną a poprzeczną odwołując się do zrealizowanych eksperymentów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3723" y="2277268"/>
            <a:ext cx="5036377" cy="353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4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Definicja fali dźwiękowej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Fala dźwiękowa jest </a:t>
            </a:r>
            <a:r>
              <a:rPr lang="pl-PL" b="1" dirty="0"/>
              <a:t>falą podłużną</a:t>
            </a:r>
            <a:r>
              <a:rPr lang="pl-PL" dirty="0"/>
              <a:t> polegającą na rozchodzeniu się zgęszczeń i  rozrzedzeń ośrodka (np. w powietrzu).</a:t>
            </a:r>
          </a:p>
        </p:txBody>
      </p:sp>
      <p:pic>
        <p:nvPicPr>
          <p:cNvPr id="5122" name="Picture 2" descr="Fale dźwiękowe: infradźwięki, dźwięki słyszalne i ultradźwięki – Leszek  Bober. Fizyka z pasja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036144"/>
            <a:ext cx="2914650" cy="368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34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 jaki sposób odbieramy dźwięki? – Opis budowy ucha</a:t>
            </a:r>
            <a:endParaRPr lang="pl-PL" dirty="0"/>
          </a:p>
        </p:txBody>
      </p:sp>
      <p:pic>
        <p:nvPicPr>
          <p:cNvPr id="4" name="Symbol zastępczy zawartości 3" descr="Materiały pochodzą z Platformy Edukacyjnej Portalu - ppt pobierz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251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Wysokość dźwięku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Wysokość dźwięku zależy od częstotliwości drgań</a:t>
            </a:r>
          </a:p>
          <a:p>
            <a:r>
              <a:rPr lang="pl-PL" dirty="0" smtClean="0"/>
              <a:t>Słuchanie dźwięków o różnych częstotliwościach na stronie https://zpe.gov.pl/a/dzwiek---wysokosc-barwa/D886rubkx</a:t>
            </a:r>
          </a:p>
          <a:p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7" y="3695555"/>
            <a:ext cx="4162425" cy="2219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2422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20800" y="175711"/>
            <a:ext cx="10049164" cy="1246690"/>
          </a:xfrm>
        </p:spPr>
        <p:txBody>
          <a:bodyPr>
            <a:normAutofit/>
          </a:bodyPr>
          <a:lstStyle/>
          <a:p>
            <a:r>
              <a:rPr lang="pl-PL" dirty="0" smtClean="0"/>
              <a:t>Wysokość dźwięku z aplikacją </a:t>
            </a:r>
            <a:r>
              <a:rPr lang="pl-PL" dirty="0" err="1" smtClean="0"/>
              <a:t>Phyphox</a:t>
            </a:r>
            <a:endParaRPr lang="pl-PL" dirty="0"/>
          </a:p>
        </p:txBody>
      </p:sp>
      <p:pic>
        <p:nvPicPr>
          <p:cNvPr id="1026" name="Picture 2" descr="Brak opisu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03" y="1315629"/>
            <a:ext cx="2476788" cy="550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rak opisu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357" y="1315629"/>
            <a:ext cx="2492443" cy="554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rak opisu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567" y="1315629"/>
            <a:ext cx="2476787" cy="550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rak opisu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774" y="1315629"/>
            <a:ext cx="2509190" cy="557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269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Głośność dźwięku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Głośność dźwięku zależy od amplitudy</a:t>
            </a:r>
            <a:r>
              <a:rPr lang="pl-PL" b="1" dirty="0"/>
              <a:t>. Czym wyższa amplituda tym głośniejszy dźwięk.</a:t>
            </a: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135" y="2964873"/>
            <a:ext cx="5355793" cy="29889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5388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Głośność dźwięku w aplikacji </a:t>
            </a:r>
            <a:r>
              <a:rPr lang="pl-PL" dirty="0" err="1" smtClean="0"/>
              <a:t>Phyphox</a:t>
            </a:r>
            <a:endParaRPr lang="pl-PL" dirty="0"/>
          </a:p>
        </p:txBody>
      </p:sp>
      <p:pic>
        <p:nvPicPr>
          <p:cNvPr id="2050" name="Picture 2" descr="Brak opisu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946" y="1465406"/>
            <a:ext cx="3850922" cy="856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991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Świecąca krawędź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1801</TotalTime>
  <Words>161</Words>
  <Application>Microsoft Office PowerPoint</Application>
  <PresentationFormat>Panoramiczny</PresentationFormat>
  <Paragraphs>23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3" baseType="lpstr">
      <vt:lpstr>Arial</vt:lpstr>
      <vt:lpstr>Office Theme</vt:lpstr>
      <vt:lpstr>Fale dźwiękowe</vt:lpstr>
      <vt:lpstr>Wprowadzenie</vt:lpstr>
      <vt:lpstr>Przypomnienie różnicy między falą podłużną a poprzeczną odwołując się do zrealizowanych eksperymentów</vt:lpstr>
      <vt:lpstr>Definicja fali dźwiękowej</vt:lpstr>
      <vt:lpstr>W jaki sposób odbieramy dźwięki? – Opis budowy ucha</vt:lpstr>
      <vt:lpstr>Wysokość dźwięku</vt:lpstr>
      <vt:lpstr>Wysokość dźwięku z aplikacją Phyphox</vt:lpstr>
      <vt:lpstr>Głośność dźwięku</vt:lpstr>
      <vt:lpstr>Głośność dźwięku w aplikacji Phyphox</vt:lpstr>
      <vt:lpstr>Podsumowanie tematu za pomocą zadań </vt:lpstr>
      <vt:lpstr>Inne możliwości aplikacji Phyphox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Fale dźwiękowe</dc:title>
  <dc:creator>Konto Microsoft</dc:creator>
  <cp:lastModifiedBy>Konto Microsoft</cp:lastModifiedBy>
  <cp:revision>6</cp:revision>
  <dcterms:created xsi:type="dcterms:W3CDTF">2023-01-16T15:05:32Z</dcterms:created>
  <dcterms:modified xsi:type="dcterms:W3CDTF">2023-01-17T21:06:51Z</dcterms:modified>
</cp:coreProperties>
</file>