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57" r:id="rId3"/>
    <p:sldId id="263" r:id="rId4"/>
    <p:sldId id="262" r:id="rId5"/>
    <p:sldId id="261" r:id="rId6"/>
    <p:sldId id="259" r:id="rId7"/>
    <p:sldId id="260" r:id="rId8"/>
    <p:sldId id="267" r:id="rId9"/>
    <p:sldId id="268" r:id="rId10"/>
    <p:sldId id="269" r:id="rId11"/>
    <p:sldId id="272" r:id="rId12"/>
    <p:sldId id="273" r:id="rId13"/>
    <p:sldId id="270" r:id="rId14"/>
    <p:sldId id="271" r:id="rId15"/>
    <p:sldId id="274" r:id="rId16"/>
    <p:sldId id="275" r:id="rId17"/>
    <p:sldId id="276" r:id="rId18"/>
    <p:sldId id="277" r:id="rId19"/>
    <p:sldId id="278" r:id="rId20"/>
  </p:sldIdLst>
  <p:sldSz cx="9144000" cy="6858000" type="screen4x3"/>
  <p:notesSz cx="6858000" cy="9144000"/>
  <p:embeddedFontLst>
    <p:embeddedFont>
      <p:font typeface="Roboto" charset="0"/>
      <p:regular r:id="rId22"/>
      <p:bold r:id="rId23"/>
      <p:italic r:id="rId24"/>
      <p:boldItalic r:id="rId25"/>
    </p:embeddedFont>
    <p:embeddedFont>
      <p:font typeface="Roboto Condensed"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EC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18F5A-888D-45DA-ACC2-2A37A7836CE2}" type="datetimeFigureOut">
              <a:rPr lang="pl-PL" smtClean="0"/>
              <a:pPr/>
              <a:t>2019-04-06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887F5-16C9-46E5-826D-F40523F6C81D}" type="slidenum">
              <a:rPr lang="pl-PL" smtClean="0"/>
              <a:pPr/>
              <a:t>‹#›</a:t>
            </a:fld>
            <a:endParaRPr lang="pl-PL"/>
          </a:p>
        </p:txBody>
      </p:sp>
    </p:spTree>
    <p:extLst>
      <p:ext uri="{BB962C8B-B14F-4D97-AF65-F5344CB8AC3E}">
        <p14:creationId xmlns:p14="http://schemas.microsoft.com/office/powerpoint/2010/main" xmlns="" val="334886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351569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364431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7162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156314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392128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197569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23539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188099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32474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262586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0D70264-2DC7-4324-85BB-94C88769C91F}" type="datetimeFigureOut">
              <a:rPr lang="pl-PL" smtClean="0"/>
              <a:pPr/>
              <a:t>2019-04-06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42906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70264-2DC7-4324-85BB-94C88769C91F}" type="datetimeFigureOut">
              <a:rPr lang="pl-PL" smtClean="0"/>
              <a:pPr/>
              <a:t>2019-04-06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D4484-DD75-46B1-9187-4B47AB127E8F}" type="slidenum">
              <a:rPr lang="pl-PL" smtClean="0"/>
              <a:pPr/>
              <a:t>‹#›</a:t>
            </a:fld>
            <a:endParaRPr lang="pl-PL"/>
          </a:p>
        </p:txBody>
      </p:sp>
    </p:spTree>
    <p:extLst>
      <p:ext uri="{BB962C8B-B14F-4D97-AF65-F5344CB8AC3E}">
        <p14:creationId xmlns:p14="http://schemas.microsoft.com/office/powerpoint/2010/main" xmlns="" val="289225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odtytuł 16"/>
          <p:cNvSpPr>
            <a:spLocks noGrp="1"/>
          </p:cNvSpPr>
          <p:nvPr>
            <p:ph type="subTitle" idx="1"/>
          </p:nvPr>
        </p:nvSpPr>
        <p:spPr>
          <a:xfrm>
            <a:off x="1371600" y="3933056"/>
            <a:ext cx="6400800" cy="720080"/>
          </a:xfrm>
          <a:solidFill>
            <a:schemeClr val="bg1"/>
          </a:solidFill>
        </p:spPr>
        <p:txBody>
          <a:bodyPr anchor="ctr">
            <a:normAutofit/>
          </a:bodyPr>
          <a:lstStyle/>
          <a:p>
            <a:r>
              <a:rPr lang="pl-PL" sz="2800" b="1" dirty="0" smtClean="0">
                <a:solidFill>
                  <a:schemeClr val="tx1"/>
                </a:solidFill>
                <a:latin typeface="Times New Roman" pitchFamily="18" charset="0"/>
                <a:ea typeface="Roboto" panose="02000000000000000000" pitchFamily="2" charset="0"/>
                <a:cs typeface="Times New Roman" pitchFamily="18" charset="0"/>
              </a:rPr>
              <a:t>„Katalizator 2019”</a:t>
            </a:r>
            <a:endParaRPr lang="pl-PL" sz="2800" b="1" dirty="0">
              <a:solidFill>
                <a:schemeClr val="tx1"/>
              </a:solidFill>
              <a:latin typeface="Times New Roman" pitchFamily="18" charset="0"/>
              <a:ea typeface="Roboto" panose="02000000000000000000" pitchFamily="2" charset="0"/>
              <a:cs typeface="Times New Roman" pitchFamily="18" charset="0"/>
            </a:endParaRPr>
          </a:p>
        </p:txBody>
      </p:sp>
      <p:sp>
        <p:nvSpPr>
          <p:cNvPr id="18" name="Tytuł 17"/>
          <p:cNvSpPr>
            <a:spLocks noGrp="1"/>
          </p:cNvSpPr>
          <p:nvPr>
            <p:ph type="ctrTitle"/>
          </p:nvPr>
        </p:nvSpPr>
        <p:spPr>
          <a:xfrm>
            <a:off x="685800" y="2060848"/>
            <a:ext cx="7772400" cy="1470025"/>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pl-PL" b="1" dirty="0" smtClean="0">
                <a:latin typeface="Times New Roman" pitchFamily="18" charset="0"/>
                <a:ea typeface="Roboto" panose="02000000000000000000" pitchFamily="2" charset="0"/>
                <a:cs typeface="Times New Roman" pitchFamily="18" charset="0"/>
              </a:rPr>
              <a:t>Powiatowy Konkurs Chemiczny</a:t>
            </a:r>
            <a:endParaRPr lang="pl-PL" b="1" dirty="0">
              <a:latin typeface="Times New Roman" pitchFamily="18" charset="0"/>
              <a:ea typeface="Roboto" panose="02000000000000000000" pitchFamily="2" charset="0"/>
              <a:cs typeface="Times New Roman" pitchFamily="18" charset="0"/>
            </a:endParaRPr>
          </a:p>
        </p:txBody>
      </p:sp>
      <p:sp>
        <p:nvSpPr>
          <p:cNvPr id="4" name="Podtytuł 16"/>
          <p:cNvSpPr txBox="1">
            <a:spLocks/>
          </p:cNvSpPr>
          <p:nvPr/>
        </p:nvSpPr>
        <p:spPr>
          <a:xfrm>
            <a:off x="3239852" y="6453336"/>
            <a:ext cx="2664296" cy="395980"/>
          </a:xfrm>
          <a:prstGeom prst="rect">
            <a:avLst/>
          </a:prstGeom>
          <a:solidFill>
            <a:schemeClr val="bg1"/>
          </a:solidFill>
        </p:spPr>
        <p:txBody>
          <a:bodyPr vert="horz" lIns="91440" tIns="45720" rIns="91440" bIns="45720" rtlCol="0" anchor="ct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sz="2000" b="1" dirty="0" smtClean="0">
                <a:solidFill>
                  <a:schemeClr val="tx1"/>
                </a:solidFill>
                <a:latin typeface="Times New Roman" pitchFamily="18" charset="0"/>
                <a:ea typeface="Roboto" panose="02000000000000000000" pitchFamily="2" charset="0"/>
                <a:cs typeface="Times New Roman" pitchFamily="18" charset="0"/>
              </a:rPr>
              <a:t>05.04.2019 r.</a:t>
            </a:r>
            <a:endParaRPr lang="pl-PL" sz="2000" b="1" dirty="0">
              <a:solidFill>
                <a:schemeClr val="tx1"/>
              </a:solidFill>
              <a:latin typeface="Times New Roman" pitchFamily="18" charset="0"/>
              <a:ea typeface="Roboto" panose="02000000000000000000" pitchFamily="2" charset="0"/>
              <a:cs typeface="Times New Roman" pitchFamily="18" charset="0"/>
            </a:endParaRPr>
          </a:p>
        </p:txBody>
      </p:sp>
      <p:sp>
        <p:nvSpPr>
          <p:cNvPr id="5" name="Podtytuł 16"/>
          <p:cNvSpPr txBox="1">
            <a:spLocks/>
          </p:cNvSpPr>
          <p:nvPr/>
        </p:nvSpPr>
        <p:spPr>
          <a:xfrm>
            <a:off x="2195736" y="5085184"/>
            <a:ext cx="4680520" cy="576064"/>
          </a:xfrm>
          <a:prstGeom prst="rect">
            <a:avLst/>
          </a:prstGeom>
          <a:solidFill>
            <a:schemeClr val="bg1"/>
          </a:solidFill>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sz="2000" b="1" dirty="0" smtClean="0">
                <a:solidFill>
                  <a:schemeClr val="tx1"/>
                </a:solidFill>
                <a:latin typeface="Times New Roman" pitchFamily="18" charset="0"/>
                <a:ea typeface="Roboto" panose="02000000000000000000" pitchFamily="2" charset="0"/>
                <a:cs typeface="Times New Roman" pitchFamily="18" charset="0"/>
              </a:rPr>
              <a:t>Jolanta Nowak</a:t>
            </a:r>
            <a:endParaRPr lang="pl-PL" sz="2000" b="1" dirty="0">
              <a:solidFill>
                <a:schemeClr val="tx1"/>
              </a:solidFill>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xmlns="" val="1023230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Laureaci Powiatowego Konkursu Chemicznego „Katalizator  2019” -Gim</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62500" lnSpcReduction="20000"/>
          </a:bodyPr>
          <a:lstStyle/>
          <a:p>
            <a:pPr>
              <a:buNone/>
            </a:pPr>
            <a:r>
              <a:rPr lang="pl-PL" sz="3800" b="1" dirty="0" smtClean="0">
                <a:latin typeface="Times New Roman" pitchFamily="18" charset="0"/>
                <a:cs typeface="Times New Roman" pitchFamily="18" charset="0"/>
              </a:rPr>
              <a:t>     98% punktów – I miejsce</a:t>
            </a:r>
            <a:endParaRPr lang="pl-PL" sz="3800"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Oliwia </a:t>
            </a:r>
            <a:r>
              <a:rPr lang="pl-PL" sz="3800" b="1" dirty="0" err="1" smtClean="0">
                <a:solidFill>
                  <a:srgbClr val="FF0000"/>
                </a:solidFill>
                <a:latin typeface="Times New Roman" pitchFamily="18" charset="0"/>
                <a:cs typeface="Times New Roman" pitchFamily="18" charset="0"/>
              </a:rPr>
              <a:t>Folkmar</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(Gim nr 48)</a:t>
            </a:r>
          </a:p>
          <a:p>
            <a:pPr>
              <a:buNone/>
            </a:pPr>
            <a:endParaRPr lang="pl-PL" sz="3800" b="1" dirty="0" smtClean="0">
              <a:latin typeface="Times New Roman" pitchFamily="18" charset="0"/>
              <a:cs typeface="Times New Roman" pitchFamily="18" charset="0"/>
            </a:endParaRPr>
          </a:p>
          <a:p>
            <a:pPr>
              <a:buNone/>
            </a:pPr>
            <a:r>
              <a:rPr lang="pl-PL" sz="3800" b="1" dirty="0" smtClean="0">
                <a:latin typeface="Times New Roman" pitchFamily="18" charset="0"/>
                <a:cs typeface="Times New Roman" pitchFamily="18" charset="0"/>
              </a:rPr>
              <a:t>     94 % punktów – II miejsce</a:t>
            </a:r>
          </a:p>
          <a:p>
            <a:pPr>
              <a:buFont typeface="Wingdings" pitchFamily="2" charset="2"/>
              <a:buChar char="ü"/>
            </a:pPr>
            <a:r>
              <a:rPr lang="pl-PL" sz="3800" b="1" dirty="0" smtClean="0">
                <a:solidFill>
                  <a:srgbClr val="FF0000"/>
                </a:solidFill>
                <a:latin typeface="Times New Roman" pitchFamily="18" charset="0"/>
                <a:cs typeface="Times New Roman" pitchFamily="18" charset="0"/>
              </a:rPr>
              <a:t>Julia Błaszyk  </a:t>
            </a:r>
            <a:r>
              <a:rPr lang="pl-PL" sz="3800" dirty="0" smtClean="0">
                <a:latin typeface="Times New Roman" pitchFamily="18" charset="0"/>
                <a:cs typeface="Times New Roman" pitchFamily="18" charset="0"/>
              </a:rPr>
              <a:t>(Gim nr 46 )  </a:t>
            </a:r>
          </a:p>
          <a:p>
            <a:pPr>
              <a:buNone/>
            </a:pPr>
            <a:endParaRPr lang="pl-PL" sz="3800" b="1" dirty="0" smtClean="0">
              <a:latin typeface="Times New Roman" pitchFamily="18" charset="0"/>
              <a:cs typeface="Times New Roman" pitchFamily="18" charset="0"/>
            </a:endParaRPr>
          </a:p>
          <a:p>
            <a:pPr>
              <a:buNone/>
            </a:pPr>
            <a:r>
              <a:rPr lang="pl-PL" sz="3800" b="1" dirty="0" smtClean="0">
                <a:latin typeface="Times New Roman" pitchFamily="18" charset="0"/>
                <a:cs typeface="Times New Roman" pitchFamily="18" charset="0"/>
              </a:rPr>
              <a:t>     84 % punktów – III miejsce</a:t>
            </a:r>
          </a:p>
          <a:p>
            <a:pPr>
              <a:buFont typeface="Wingdings" pitchFamily="2" charset="2"/>
              <a:buChar char="ü"/>
            </a:pPr>
            <a:r>
              <a:rPr lang="pl-PL" sz="3800" b="1" dirty="0" smtClean="0">
                <a:solidFill>
                  <a:srgbClr val="FF0000"/>
                </a:solidFill>
                <a:latin typeface="Times New Roman" pitchFamily="18" charset="0"/>
                <a:cs typeface="Times New Roman" pitchFamily="18" charset="0"/>
              </a:rPr>
              <a:t> Emilia Cieszyńska </a:t>
            </a:r>
            <a:r>
              <a:rPr lang="pl-PL" sz="3800" dirty="0" smtClean="0">
                <a:latin typeface="Times New Roman" pitchFamily="18" charset="0"/>
                <a:cs typeface="Times New Roman" pitchFamily="18" charset="0"/>
              </a:rPr>
              <a:t>(Gim nr 48 )</a:t>
            </a:r>
          </a:p>
          <a:p>
            <a:pPr>
              <a:buFont typeface="Wingdings" pitchFamily="2" charset="2"/>
              <a:buChar char="ü"/>
            </a:pPr>
            <a:r>
              <a:rPr lang="pl-PL" sz="3800" b="1" dirty="0" smtClean="0">
                <a:solidFill>
                  <a:srgbClr val="FF0000"/>
                </a:solidFill>
                <a:latin typeface="Times New Roman" pitchFamily="18" charset="0"/>
                <a:cs typeface="Times New Roman" pitchFamily="18" charset="0"/>
              </a:rPr>
              <a:t> Kinga </a:t>
            </a:r>
            <a:r>
              <a:rPr lang="pl-PL" sz="3800" b="1" dirty="0" err="1" smtClean="0">
                <a:solidFill>
                  <a:srgbClr val="FF0000"/>
                </a:solidFill>
                <a:latin typeface="Times New Roman" pitchFamily="18" charset="0"/>
                <a:cs typeface="Times New Roman" pitchFamily="18" charset="0"/>
              </a:rPr>
              <a:t>Pańka</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(Bydgoskie Gimnazjum Klasyczne) </a:t>
            </a:r>
          </a:p>
          <a:p>
            <a:pPr>
              <a:buFont typeface="Wingdings" pitchFamily="2" charset="2"/>
              <a:buChar char="ü"/>
            </a:pPr>
            <a:r>
              <a:rPr lang="pl-PL" sz="3800" b="1" dirty="0" smtClean="0">
                <a:solidFill>
                  <a:srgbClr val="FF0000"/>
                </a:solidFill>
                <a:latin typeface="Times New Roman" pitchFamily="18" charset="0"/>
                <a:cs typeface="Times New Roman" pitchFamily="18" charset="0"/>
              </a:rPr>
              <a:t>Olga Śmigielska  </a:t>
            </a:r>
            <a:r>
              <a:rPr lang="pl-PL" sz="3800" dirty="0" smtClean="0">
                <a:latin typeface="Times New Roman" pitchFamily="18" charset="0"/>
                <a:cs typeface="Times New Roman" pitchFamily="18" charset="0"/>
              </a:rPr>
              <a:t>(Gim nr 48)                                                              </a:t>
            </a:r>
          </a:p>
          <a:p>
            <a:pPr>
              <a:buNone/>
            </a:pPr>
            <a:r>
              <a:rPr lang="pl-PL" sz="3800" b="1" dirty="0" smtClean="0">
                <a:latin typeface="Times New Roman" pitchFamily="18" charset="0"/>
                <a:cs typeface="Times New Roman" pitchFamily="18" charset="0"/>
              </a:rPr>
              <a:t>                                                             </a:t>
            </a:r>
            <a:endParaRPr lang="pl-PL" sz="3800" b="1" dirty="0" smtClean="0">
              <a:solidFill>
                <a:srgbClr val="7030A0"/>
              </a:solidFill>
            </a:endParaRPr>
          </a:p>
          <a:p>
            <a:pPr algn="ctr">
              <a:buNone/>
            </a:pPr>
            <a:r>
              <a:rPr lang="pl-PL" sz="3800" b="1" dirty="0" smtClean="0">
                <a:latin typeface="Times New Roman" pitchFamily="18" charset="0"/>
                <a:cs typeface="Times New Roman" pitchFamily="18" charset="0"/>
              </a:rPr>
              <a:t> Gratulujemy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Uczniowie wyróżnieni w konkursie „Katalizator  2019” -SP</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92500" lnSpcReduction="20000"/>
          </a:bodyPr>
          <a:lstStyle/>
          <a:p>
            <a:pPr>
              <a:buNone/>
            </a:pPr>
            <a:r>
              <a:rPr lang="pl-PL" sz="3800" b="1" dirty="0" smtClean="0">
                <a:latin typeface="Times New Roman" pitchFamily="18" charset="0"/>
                <a:cs typeface="Times New Roman" pitchFamily="18" charset="0"/>
              </a:rPr>
              <a:t>     </a:t>
            </a:r>
            <a:endParaRPr lang="pl-PL" sz="3800"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Krzysztof </a:t>
            </a:r>
            <a:r>
              <a:rPr lang="pl-PL" sz="3800" b="1" dirty="0" err="1" smtClean="0">
                <a:solidFill>
                  <a:srgbClr val="FF0000"/>
                </a:solidFill>
                <a:latin typeface="Times New Roman" pitchFamily="18" charset="0"/>
                <a:cs typeface="Times New Roman" pitchFamily="18" charset="0"/>
              </a:rPr>
              <a:t>Łanoch</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(ZS w Dąbrowie Chełmińskiej)</a:t>
            </a:r>
            <a:endParaRPr lang="pl-PL" sz="3800" b="1"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Piotr </a:t>
            </a:r>
            <a:r>
              <a:rPr lang="pl-PL" sz="3800" b="1" dirty="0" err="1" smtClean="0">
                <a:solidFill>
                  <a:srgbClr val="FF0000"/>
                </a:solidFill>
                <a:latin typeface="Times New Roman" pitchFamily="18" charset="0"/>
                <a:cs typeface="Times New Roman" pitchFamily="18" charset="0"/>
              </a:rPr>
              <a:t>Migdalski</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(ZS Katolickich ) </a:t>
            </a:r>
            <a:endParaRPr lang="pl-PL" sz="3800" b="1"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Urszula </a:t>
            </a:r>
            <a:r>
              <a:rPr lang="pl-PL" sz="3800" b="1" dirty="0" err="1" smtClean="0">
                <a:solidFill>
                  <a:srgbClr val="FF0000"/>
                </a:solidFill>
                <a:latin typeface="Times New Roman" pitchFamily="18" charset="0"/>
                <a:cs typeface="Times New Roman" pitchFamily="18" charset="0"/>
              </a:rPr>
              <a:t>Mądzielewska</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(SP nr 25 )</a:t>
            </a:r>
          </a:p>
          <a:p>
            <a:pPr>
              <a:buNone/>
            </a:pPr>
            <a:r>
              <a:rPr lang="pl-PL" sz="3800" dirty="0" smtClean="0">
                <a:latin typeface="Times New Roman" pitchFamily="18" charset="0"/>
                <a:cs typeface="Times New Roman" pitchFamily="18" charset="0"/>
              </a:rPr>
              <a:t>                                                             </a:t>
            </a:r>
          </a:p>
          <a:p>
            <a:pPr>
              <a:buNone/>
            </a:pPr>
            <a:r>
              <a:rPr lang="pl-PL" sz="3800" b="1" dirty="0" smtClean="0">
                <a:latin typeface="Times New Roman" pitchFamily="18" charset="0"/>
                <a:cs typeface="Times New Roman" pitchFamily="18" charset="0"/>
              </a:rPr>
              <a:t>                                                             </a:t>
            </a:r>
            <a:endParaRPr lang="pl-PL" sz="3800" b="1" dirty="0" smtClean="0">
              <a:solidFill>
                <a:srgbClr val="7030A0"/>
              </a:solidFill>
            </a:endParaRPr>
          </a:p>
          <a:p>
            <a:pPr algn="ctr">
              <a:buNone/>
            </a:pPr>
            <a:r>
              <a:rPr lang="pl-PL" sz="3800" b="1" dirty="0" smtClean="0">
                <a:latin typeface="Times New Roman" pitchFamily="18" charset="0"/>
                <a:cs typeface="Times New Roman" pitchFamily="18" charset="0"/>
              </a:rPr>
              <a:t> Gratulujemy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Uczniowie wyróżnieni w konkursie „Katalizator  2019” -Gim</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92500" lnSpcReduction="20000"/>
          </a:bodyPr>
          <a:lstStyle/>
          <a:p>
            <a:pPr>
              <a:buNone/>
            </a:pPr>
            <a:r>
              <a:rPr lang="pl-PL" sz="3800" b="1" dirty="0" smtClean="0">
                <a:latin typeface="Times New Roman" pitchFamily="18" charset="0"/>
                <a:cs typeface="Times New Roman" pitchFamily="18" charset="0"/>
              </a:rPr>
              <a:t>     </a:t>
            </a:r>
            <a:endParaRPr lang="pl-PL" sz="3800"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Zuzanna </a:t>
            </a:r>
            <a:r>
              <a:rPr lang="pl-PL" sz="3800" b="1" dirty="0" err="1" smtClean="0">
                <a:solidFill>
                  <a:srgbClr val="FF0000"/>
                </a:solidFill>
                <a:latin typeface="Times New Roman" pitchFamily="18" charset="0"/>
                <a:cs typeface="Times New Roman" pitchFamily="18" charset="0"/>
              </a:rPr>
              <a:t>Opozda</a:t>
            </a:r>
            <a:r>
              <a:rPr lang="pl-PL" sz="3800" b="1" dirty="0" smtClean="0">
                <a:solidFill>
                  <a:srgbClr val="FF0000"/>
                </a:solidFill>
                <a:latin typeface="Times New Roman" pitchFamily="18" charset="0"/>
                <a:cs typeface="Times New Roman" pitchFamily="18" charset="0"/>
              </a:rPr>
              <a:t>  </a:t>
            </a:r>
            <a:r>
              <a:rPr lang="pl-PL" sz="3800" dirty="0" smtClean="0">
                <a:latin typeface="Times New Roman" pitchFamily="18" charset="0"/>
                <a:cs typeface="Times New Roman" pitchFamily="18" charset="0"/>
              </a:rPr>
              <a:t>(Gim nr 53)</a:t>
            </a:r>
            <a:endParaRPr lang="pl-PL" sz="3800" b="1"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Wiktoria Wrzesińska  </a:t>
            </a:r>
            <a:r>
              <a:rPr lang="pl-PL" sz="3800" dirty="0" smtClean="0">
                <a:latin typeface="Times New Roman" pitchFamily="18" charset="0"/>
                <a:cs typeface="Times New Roman" pitchFamily="18" charset="0"/>
              </a:rPr>
              <a:t>(Gim nr 53 ) </a:t>
            </a:r>
            <a:endParaRPr lang="pl-PL" sz="3800" b="1" dirty="0" smtClean="0">
              <a:latin typeface="Times New Roman" pitchFamily="18" charset="0"/>
              <a:cs typeface="Times New Roman" pitchFamily="18" charset="0"/>
            </a:endParaRPr>
          </a:p>
          <a:p>
            <a:pPr>
              <a:buFont typeface="Wingdings" pitchFamily="2" charset="2"/>
              <a:buChar char="ü"/>
            </a:pPr>
            <a:r>
              <a:rPr lang="pl-PL" sz="3800" b="1" dirty="0" smtClean="0">
                <a:solidFill>
                  <a:srgbClr val="FF0000"/>
                </a:solidFill>
                <a:latin typeface="Times New Roman" pitchFamily="18" charset="0"/>
                <a:cs typeface="Times New Roman" pitchFamily="18" charset="0"/>
              </a:rPr>
              <a:t>Michał Szczukowski  </a:t>
            </a:r>
            <a:r>
              <a:rPr lang="pl-PL" sz="3800" dirty="0" smtClean="0">
                <a:latin typeface="Times New Roman" pitchFamily="18" charset="0"/>
                <a:cs typeface="Times New Roman" pitchFamily="18" charset="0"/>
              </a:rPr>
              <a:t>(Gim w Białych Błotach )</a:t>
            </a:r>
          </a:p>
          <a:p>
            <a:pPr>
              <a:buNone/>
            </a:pPr>
            <a:r>
              <a:rPr lang="pl-PL" sz="3800" dirty="0" smtClean="0">
                <a:latin typeface="Times New Roman" pitchFamily="18" charset="0"/>
                <a:cs typeface="Times New Roman" pitchFamily="18" charset="0"/>
              </a:rPr>
              <a:t>                                                             </a:t>
            </a:r>
          </a:p>
          <a:p>
            <a:pPr>
              <a:buNone/>
            </a:pPr>
            <a:r>
              <a:rPr lang="pl-PL" sz="3800" b="1" dirty="0" smtClean="0">
                <a:latin typeface="Times New Roman" pitchFamily="18" charset="0"/>
                <a:cs typeface="Times New Roman" pitchFamily="18" charset="0"/>
              </a:rPr>
              <a:t>                                                             </a:t>
            </a:r>
            <a:endParaRPr lang="pl-PL" sz="3800" b="1" dirty="0" smtClean="0">
              <a:solidFill>
                <a:srgbClr val="7030A0"/>
              </a:solidFill>
            </a:endParaRPr>
          </a:p>
          <a:p>
            <a:pPr algn="ctr">
              <a:buNone/>
            </a:pPr>
            <a:r>
              <a:rPr lang="pl-PL" sz="3800" b="1" dirty="0" smtClean="0">
                <a:latin typeface="Times New Roman" pitchFamily="18" charset="0"/>
                <a:cs typeface="Times New Roman" pitchFamily="18" charset="0"/>
              </a:rPr>
              <a:t> Gratulujemy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a:bodyPr>
          <a:lstStyle/>
          <a:p>
            <a:r>
              <a:rPr lang="pl-PL" b="1" dirty="0" smtClean="0">
                <a:solidFill>
                  <a:schemeClr val="bg1"/>
                </a:solidFill>
                <a:latin typeface="Times New Roman" pitchFamily="18" charset="0"/>
                <a:cs typeface="Times New Roman" pitchFamily="18" charset="0"/>
              </a:rPr>
              <a:t>Nauczyciele laureatów z gimnazjum </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a:bodyPr>
          <a:lstStyle/>
          <a:p>
            <a:pPr>
              <a:buNone/>
            </a:pPr>
            <a:endParaRPr lang="pl-PL" b="1" dirty="0" smtClean="0">
              <a:solidFill>
                <a:srgbClr val="7030A0"/>
              </a:solidFill>
              <a:latin typeface="Times New Roman" pitchFamily="18" charset="0"/>
              <a:cs typeface="Times New Roman" pitchFamily="18" charset="0"/>
            </a:endParaRPr>
          </a:p>
          <a:p>
            <a:pPr>
              <a:buNone/>
            </a:pPr>
            <a:r>
              <a:rPr lang="pl-PL" b="1" dirty="0" smtClean="0">
                <a:solidFill>
                  <a:srgbClr val="7030A0"/>
                </a:solidFill>
                <a:latin typeface="Times New Roman" pitchFamily="18" charset="0"/>
                <a:cs typeface="Times New Roman" pitchFamily="18" charset="0"/>
              </a:rPr>
              <a:t>p. Teresa Uklejewska (Gim nr 48)</a:t>
            </a:r>
          </a:p>
          <a:p>
            <a:pPr>
              <a:buNone/>
            </a:pPr>
            <a:r>
              <a:rPr lang="pl-PL" b="1" dirty="0" smtClean="0">
                <a:solidFill>
                  <a:srgbClr val="7030A0"/>
                </a:solidFill>
                <a:latin typeface="Times New Roman" pitchFamily="18" charset="0"/>
                <a:cs typeface="Times New Roman" pitchFamily="18" charset="0"/>
              </a:rPr>
              <a:t>p. Magdalena Koralewska (Gim nr 46)</a:t>
            </a:r>
          </a:p>
          <a:p>
            <a:pPr>
              <a:buNone/>
            </a:pPr>
            <a:r>
              <a:rPr lang="pl-PL" b="1" dirty="0" smtClean="0">
                <a:solidFill>
                  <a:srgbClr val="7030A0"/>
                </a:solidFill>
                <a:latin typeface="Times New Roman" pitchFamily="18" charset="0"/>
                <a:cs typeface="Times New Roman" pitchFamily="18" charset="0"/>
              </a:rPr>
              <a:t>p. Violetta </a:t>
            </a:r>
            <a:r>
              <a:rPr lang="pl-PL" b="1" dirty="0" err="1" smtClean="0">
                <a:solidFill>
                  <a:srgbClr val="7030A0"/>
                </a:solidFill>
                <a:latin typeface="Times New Roman" pitchFamily="18" charset="0"/>
                <a:cs typeface="Times New Roman" pitchFamily="18" charset="0"/>
              </a:rPr>
              <a:t>Pubanz</a:t>
            </a:r>
            <a:r>
              <a:rPr lang="pl-PL" b="1" dirty="0" smtClean="0">
                <a:solidFill>
                  <a:srgbClr val="7030A0"/>
                </a:solidFill>
                <a:latin typeface="Times New Roman" pitchFamily="18" charset="0"/>
                <a:cs typeface="Times New Roman" pitchFamily="18" charset="0"/>
              </a:rPr>
              <a:t> ( BGK )</a:t>
            </a:r>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algn="ctr">
              <a:buNone/>
            </a:pPr>
            <a:r>
              <a:rPr lang="pl-PL" b="1" dirty="0" smtClean="0">
                <a:solidFill>
                  <a:srgbClr val="FF0000"/>
                </a:solidFill>
                <a:latin typeface="Times New Roman" pitchFamily="18" charset="0"/>
                <a:cs typeface="Times New Roman" pitchFamily="18" charset="0"/>
              </a:rPr>
              <a:t>Serdecznie Gratulujemy!</a:t>
            </a:r>
            <a:endParaRPr lang="pl-PL" dirty="0" smtClean="0">
              <a:latin typeface="Roboto Condensed" panose="02000000000000000000" pitchFamily="2" charset="0"/>
              <a:ea typeface="Roboto Condensed" panose="02000000000000000000" pitchFamily="2" charset="0"/>
              <a:cs typeface="Roboto Condensed" panose="02000000000000000000" pitchFamily="2" charset="0"/>
            </a:endParaRPr>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a:bodyPr>
          <a:lstStyle/>
          <a:p>
            <a:r>
              <a:rPr lang="pl-PL" b="1" dirty="0" smtClean="0">
                <a:solidFill>
                  <a:schemeClr val="bg1"/>
                </a:solidFill>
                <a:latin typeface="Times New Roman" pitchFamily="18" charset="0"/>
                <a:cs typeface="Times New Roman" pitchFamily="18" charset="0"/>
              </a:rPr>
              <a:t>Nauczyciele laureatów ze SP </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a:bodyPr>
          <a:lstStyle/>
          <a:p>
            <a:pPr>
              <a:buNone/>
            </a:pPr>
            <a:r>
              <a:rPr lang="pl-PL" b="1" dirty="0" smtClean="0">
                <a:solidFill>
                  <a:srgbClr val="7030A0"/>
                </a:solidFill>
                <a:latin typeface="Times New Roman" pitchFamily="18" charset="0"/>
                <a:cs typeface="Times New Roman" pitchFamily="18" charset="0"/>
              </a:rPr>
              <a:t>p. Wioleta Falkowska (SP nr 31)</a:t>
            </a:r>
          </a:p>
          <a:p>
            <a:pPr>
              <a:buNone/>
            </a:pPr>
            <a:r>
              <a:rPr lang="pl-PL" b="1" dirty="0" smtClean="0">
                <a:solidFill>
                  <a:srgbClr val="7030A0"/>
                </a:solidFill>
                <a:latin typeface="Times New Roman" pitchFamily="18" charset="0"/>
                <a:cs typeface="Times New Roman" pitchFamily="18" charset="0"/>
              </a:rPr>
              <a:t>p. Małgorzata </a:t>
            </a:r>
            <a:r>
              <a:rPr lang="pl-PL" b="1" dirty="0" err="1" smtClean="0">
                <a:solidFill>
                  <a:srgbClr val="7030A0"/>
                </a:solidFill>
                <a:latin typeface="Times New Roman" pitchFamily="18" charset="0"/>
                <a:cs typeface="Times New Roman" pitchFamily="18" charset="0"/>
              </a:rPr>
              <a:t>Małaczyńska</a:t>
            </a:r>
            <a:r>
              <a:rPr lang="pl-PL" b="1" dirty="0" smtClean="0">
                <a:solidFill>
                  <a:srgbClr val="7030A0"/>
                </a:solidFill>
                <a:latin typeface="Times New Roman" pitchFamily="18" charset="0"/>
                <a:cs typeface="Times New Roman" pitchFamily="18" charset="0"/>
              </a:rPr>
              <a:t> (SP nr 66)</a:t>
            </a:r>
          </a:p>
          <a:p>
            <a:pPr>
              <a:buNone/>
            </a:pPr>
            <a:r>
              <a:rPr lang="pl-PL" b="1" dirty="0" smtClean="0">
                <a:solidFill>
                  <a:srgbClr val="7030A0"/>
                </a:solidFill>
                <a:latin typeface="Times New Roman" pitchFamily="18" charset="0"/>
                <a:cs typeface="Times New Roman" pitchFamily="18" charset="0"/>
              </a:rPr>
              <a:t>p. Magdalena </a:t>
            </a:r>
            <a:r>
              <a:rPr lang="pl-PL" b="1" dirty="0" err="1" smtClean="0">
                <a:solidFill>
                  <a:srgbClr val="7030A0"/>
                </a:solidFill>
                <a:latin typeface="Times New Roman" pitchFamily="18" charset="0"/>
                <a:cs typeface="Times New Roman" pitchFamily="18" charset="0"/>
              </a:rPr>
              <a:t>Halliop-Dyhid</a:t>
            </a:r>
            <a:r>
              <a:rPr lang="pl-PL" b="1" dirty="0" smtClean="0">
                <a:solidFill>
                  <a:srgbClr val="7030A0"/>
                </a:solidFill>
                <a:latin typeface="Times New Roman" pitchFamily="18" charset="0"/>
                <a:cs typeface="Times New Roman" pitchFamily="18" charset="0"/>
              </a:rPr>
              <a:t> (ZS Katolickich)</a:t>
            </a:r>
          </a:p>
          <a:p>
            <a:pPr>
              <a:buNone/>
            </a:pPr>
            <a:r>
              <a:rPr lang="pl-PL" b="1" dirty="0" smtClean="0">
                <a:solidFill>
                  <a:srgbClr val="7030A0"/>
                </a:solidFill>
                <a:latin typeface="Times New Roman" pitchFamily="18" charset="0"/>
                <a:cs typeface="Times New Roman" pitchFamily="18" charset="0"/>
              </a:rPr>
              <a:t>p. Iwona </a:t>
            </a:r>
            <a:r>
              <a:rPr lang="pl-PL" b="1" dirty="0" err="1" smtClean="0">
                <a:solidFill>
                  <a:srgbClr val="7030A0"/>
                </a:solidFill>
                <a:latin typeface="Times New Roman" pitchFamily="18" charset="0"/>
                <a:cs typeface="Times New Roman" pitchFamily="18" charset="0"/>
              </a:rPr>
              <a:t>Zasieczna</a:t>
            </a:r>
            <a:r>
              <a:rPr lang="pl-PL" b="1" dirty="0" smtClean="0">
                <a:solidFill>
                  <a:srgbClr val="7030A0"/>
                </a:solidFill>
                <a:latin typeface="Times New Roman" pitchFamily="18" charset="0"/>
                <a:cs typeface="Times New Roman" pitchFamily="18" charset="0"/>
              </a:rPr>
              <a:t> (SP nr 20)</a:t>
            </a:r>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endParaRPr>
          </a:p>
          <a:p>
            <a:pPr algn="ctr">
              <a:buNone/>
            </a:pPr>
            <a:r>
              <a:rPr lang="pl-PL" b="1" dirty="0" smtClean="0">
                <a:solidFill>
                  <a:srgbClr val="FF0000"/>
                </a:solidFill>
                <a:latin typeface="Times New Roman" pitchFamily="18" charset="0"/>
                <a:cs typeface="Times New Roman" pitchFamily="18" charset="0"/>
              </a:rPr>
              <a:t>Serdecznie Gratulujemy!</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a:bodyPr>
          <a:lstStyle/>
          <a:p>
            <a:r>
              <a:rPr lang="pl-PL" b="1" dirty="0" smtClean="0">
                <a:solidFill>
                  <a:schemeClr val="bg1"/>
                </a:solidFill>
                <a:latin typeface="Times New Roman" pitchFamily="18" charset="0"/>
                <a:cs typeface="Times New Roman" pitchFamily="18" charset="0"/>
              </a:rPr>
              <a:t>Nauczyciele wyróżnionych uczniów  </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92500"/>
          </a:bodyPr>
          <a:lstStyle/>
          <a:p>
            <a:pPr>
              <a:buNone/>
            </a:pPr>
            <a:r>
              <a:rPr lang="pl-PL" b="1" dirty="0" smtClean="0">
                <a:solidFill>
                  <a:srgbClr val="7030A0"/>
                </a:solidFill>
                <a:latin typeface="Times New Roman" pitchFamily="18" charset="0"/>
                <a:cs typeface="Times New Roman" pitchFamily="18" charset="0"/>
              </a:rPr>
              <a:t>p. Renata Karwowska (Gim w Białych Błotach)</a:t>
            </a:r>
          </a:p>
          <a:p>
            <a:pPr>
              <a:buNone/>
            </a:pPr>
            <a:r>
              <a:rPr lang="pl-PL" b="1" dirty="0" smtClean="0">
                <a:solidFill>
                  <a:srgbClr val="7030A0"/>
                </a:solidFill>
                <a:latin typeface="Times New Roman" pitchFamily="18" charset="0"/>
                <a:cs typeface="Times New Roman" pitchFamily="18" charset="0"/>
              </a:rPr>
              <a:t>p. Lucyna Mikulska (Gim nr 53)</a:t>
            </a:r>
          </a:p>
          <a:p>
            <a:pPr>
              <a:buNone/>
            </a:pPr>
            <a:r>
              <a:rPr lang="pl-PL" b="1" dirty="0" smtClean="0">
                <a:solidFill>
                  <a:srgbClr val="7030A0"/>
                </a:solidFill>
                <a:latin typeface="Times New Roman" pitchFamily="18" charset="0"/>
                <a:cs typeface="Times New Roman" pitchFamily="18" charset="0"/>
              </a:rPr>
              <a:t>p. Bogusława Wierzcholska (ZS w Dąbrowie Chełmińskiej)</a:t>
            </a:r>
          </a:p>
          <a:p>
            <a:pPr>
              <a:buNone/>
            </a:pPr>
            <a:r>
              <a:rPr lang="pl-PL" b="1" dirty="0" smtClean="0">
                <a:solidFill>
                  <a:srgbClr val="7030A0"/>
                </a:solidFill>
                <a:latin typeface="Times New Roman" pitchFamily="18" charset="0"/>
                <a:cs typeface="Times New Roman" pitchFamily="18" charset="0"/>
              </a:rPr>
              <a:t>p. Joanna Cieślewicz (SP nr 25)</a:t>
            </a:r>
          </a:p>
          <a:p>
            <a:pPr>
              <a:buNone/>
            </a:pPr>
            <a:r>
              <a:rPr lang="pl-PL" b="1" dirty="0" smtClean="0">
                <a:solidFill>
                  <a:srgbClr val="7030A0"/>
                </a:solidFill>
                <a:latin typeface="Times New Roman" pitchFamily="18" charset="0"/>
                <a:cs typeface="Times New Roman" pitchFamily="18" charset="0"/>
              </a:rPr>
              <a:t>p. Magdalena </a:t>
            </a:r>
            <a:r>
              <a:rPr lang="pl-PL" b="1" dirty="0" err="1" smtClean="0">
                <a:solidFill>
                  <a:srgbClr val="7030A0"/>
                </a:solidFill>
                <a:latin typeface="Times New Roman" pitchFamily="18" charset="0"/>
                <a:cs typeface="Times New Roman" pitchFamily="18" charset="0"/>
              </a:rPr>
              <a:t>Halliop-Dyhid</a:t>
            </a:r>
            <a:r>
              <a:rPr lang="pl-PL" b="1" dirty="0" smtClean="0">
                <a:solidFill>
                  <a:srgbClr val="7030A0"/>
                </a:solidFill>
                <a:latin typeface="Times New Roman" pitchFamily="18" charset="0"/>
                <a:cs typeface="Times New Roman" pitchFamily="18" charset="0"/>
              </a:rPr>
              <a:t>  (ZS Katolickich)</a:t>
            </a:r>
          </a:p>
          <a:p>
            <a:pPr>
              <a:buNone/>
            </a:pPr>
            <a:endParaRPr lang="pl-PL" b="1" dirty="0" smtClean="0">
              <a:solidFill>
                <a:srgbClr val="7030A0"/>
              </a:solidFill>
            </a:endParaRPr>
          </a:p>
          <a:p>
            <a:pPr algn="ctr">
              <a:buNone/>
            </a:pPr>
            <a:r>
              <a:rPr lang="pl-PL" b="1" dirty="0" smtClean="0">
                <a:solidFill>
                  <a:srgbClr val="FF0000"/>
                </a:solidFill>
                <a:latin typeface="Times New Roman" pitchFamily="18" charset="0"/>
                <a:cs typeface="Times New Roman" pitchFamily="18" charset="0"/>
              </a:rPr>
              <a:t>Serdecznie Gratulujemy!</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a:bodyPr>
          <a:lstStyle/>
          <a:p>
            <a:r>
              <a:rPr lang="pl-PL" b="1" dirty="0" smtClean="0">
                <a:solidFill>
                  <a:schemeClr val="bg1"/>
                </a:solidFill>
                <a:latin typeface="Times New Roman" pitchFamily="18" charset="0"/>
                <a:cs typeface="Times New Roman" pitchFamily="18" charset="0"/>
              </a:rPr>
              <a:t>Średnie wyniki w konkursie</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lnSpcReduction="10000"/>
          </a:bodyPr>
          <a:lstStyle/>
          <a:p>
            <a:pPr marL="571500" indent="-571500">
              <a:buAutoNum type="romanUcPeriod"/>
            </a:pPr>
            <a:r>
              <a:rPr lang="pl-PL" b="1" dirty="0" smtClean="0">
                <a:latin typeface="Times New Roman" pitchFamily="18" charset="0"/>
                <a:cs typeface="Times New Roman" pitchFamily="18" charset="0"/>
              </a:rPr>
              <a:t>Szkoła podstawowa:                                     </a:t>
            </a:r>
            <a:r>
              <a:rPr lang="pl-PL" dirty="0" smtClean="0">
                <a:latin typeface="Times New Roman" pitchFamily="18" charset="0"/>
                <a:cs typeface="Times New Roman" pitchFamily="18" charset="0"/>
              </a:rPr>
              <a:t>Średni wynik w I etapie  – 58 %                   Średni wynik w II etapie  –76 %</a:t>
            </a:r>
          </a:p>
          <a:p>
            <a:pPr marL="571500" indent="-571500">
              <a:buNone/>
            </a:pPr>
            <a:endParaRPr lang="pl-PL" b="1" dirty="0" smtClean="0">
              <a:latin typeface="Times New Roman" pitchFamily="18" charset="0"/>
              <a:cs typeface="Times New Roman" pitchFamily="18" charset="0"/>
            </a:endParaRPr>
          </a:p>
          <a:p>
            <a:pPr marL="571500" indent="-571500">
              <a:buAutoNum type="romanUcPeriod"/>
            </a:pPr>
            <a:r>
              <a:rPr lang="pl-PL" b="1" dirty="0" smtClean="0">
                <a:latin typeface="Times New Roman" pitchFamily="18" charset="0"/>
                <a:cs typeface="Times New Roman" pitchFamily="18" charset="0"/>
              </a:rPr>
              <a:t>Gimnazjum:                                                  </a:t>
            </a:r>
            <a:r>
              <a:rPr lang="pl-PL" dirty="0" smtClean="0">
                <a:latin typeface="Times New Roman" pitchFamily="18" charset="0"/>
                <a:cs typeface="Times New Roman" pitchFamily="18" charset="0"/>
              </a:rPr>
              <a:t>Średni wynik w I etapie  –  60 %                 Średni wynik w II etapie  – 80 %</a:t>
            </a:r>
          </a:p>
          <a:p>
            <a:pPr marL="571500" indent="-571500">
              <a:buAutoNum type="romanUcPeriod"/>
            </a:pPr>
            <a:endParaRPr lang="pl-PL" b="1" dirty="0" smtClean="0">
              <a:latin typeface="Times New Roman" pitchFamily="18" charset="0"/>
              <a:cs typeface="Times New Roman" pitchFamily="18" charset="0"/>
            </a:endParaRPr>
          </a:p>
          <a:p>
            <a:pPr algn="ctr">
              <a:buNone/>
            </a:pPr>
            <a:r>
              <a:rPr lang="pl-PL" b="1" dirty="0" smtClean="0">
                <a:solidFill>
                  <a:srgbClr val="FF0000"/>
                </a:solidFill>
                <a:latin typeface="Times New Roman" pitchFamily="18" charset="0"/>
                <a:cs typeface="Times New Roman" pitchFamily="18" charset="0"/>
              </a:rPr>
              <a:t>Serdecznie Gratulujemy !</a:t>
            </a:r>
          </a:p>
          <a:p>
            <a:pPr algn="ctr">
              <a:buNone/>
            </a:pPr>
            <a:endParaRPr lang="pl-PL" dirty="0" smtClean="0"/>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Najtrudniejsze zadania konkursowe </a:t>
            </a:r>
            <a:br>
              <a:rPr lang="pl-PL" b="1" dirty="0" smtClean="0">
                <a:solidFill>
                  <a:schemeClr val="bg1"/>
                </a:solidFill>
                <a:latin typeface="Times New Roman" pitchFamily="18" charset="0"/>
                <a:cs typeface="Times New Roman" pitchFamily="18" charset="0"/>
              </a:rPr>
            </a:br>
            <a:r>
              <a:rPr lang="pl-PL" b="1" dirty="0" smtClean="0">
                <a:solidFill>
                  <a:schemeClr val="bg1"/>
                </a:solidFill>
                <a:latin typeface="Times New Roman" pitchFamily="18" charset="0"/>
                <a:cs typeface="Times New Roman" pitchFamily="18" charset="0"/>
              </a:rPr>
              <a:t>szkoła podstawowa</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a:bodyPr>
          <a:lstStyle/>
          <a:p>
            <a:pPr algn="ctr">
              <a:buNone/>
            </a:pPr>
            <a:endParaRPr lang="pl-PL" dirty="0" smtClean="0"/>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Prostokąt 3"/>
          <p:cNvSpPr/>
          <p:nvPr/>
        </p:nvSpPr>
        <p:spPr>
          <a:xfrm>
            <a:off x="285720" y="1500174"/>
            <a:ext cx="8643998" cy="4401205"/>
          </a:xfrm>
          <a:prstGeom prst="rect">
            <a:avLst/>
          </a:prstGeom>
        </p:spPr>
        <p:txBody>
          <a:bodyPr wrap="square">
            <a:spAutoFit/>
          </a:bodyPr>
          <a:lstStyle/>
          <a:p>
            <a:pPr>
              <a:buFont typeface="Wingdings" pitchFamily="2" charset="2"/>
              <a:buChar char="ü"/>
            </a:pPr>
            <a:r>
              <a:rPr lang="pl-PL" sz="2800" dirty="0" smtClean="0">
                <a:latin typeface="Times New Roman" pitchFamily="18" charset="0"/>
                <a:cs typeface="Times New Roman" pitchFamily="18" charset="0"/>
              </a:rPr>
              <a:t> Wybrać z podanego zestawu , te substancje, które po zmieszaniu z wodą tworzą roztwory o </a:t>
            </a:r>
            <a:r>
              <a:rPr lang="pl-PL" sz="2800" dirty="0" err="1" smtClean="0">
                <a:latin typeface="Times New Roman" pitchFamily="18" charset="0"/>
                <a:cs typeface="Times New Roman" pitchFamily="18" charset="0"/>
              </a:rPr>
              <a:t>pH</a:t>
            </a:r>
            <a:r>
              <a:rPr lang="pl-PL" sz="2800" dirty="0" smtClean="0">
                <a:latin typeface="Times New Roman" pitchFamily="18" charset="0"/>
                <a:cs typeface="Times New Roman" pitchFamily="18" charset="0"/>
              </a:rPr>
              <a:t> ˃7 lub o </a:t>
            </a:r>
            <a:r>
              <a:rPr lang="pl-PL" sz="2800" dirty="0" err="1" smtClean="0">
                <a:latin typeface="Times New Roman" pitchFamily="18" charset="0"/>
                <a:cs typeface="Times New Roman" pitchFamily="18" charset="0"/>
              </a:rPr>
              <a:t>pH</a:t>
            </a:r>
            <a:r>
              <a:rPr lang="pl-PL" sz="2800" dirty="0" smtClean="0">
                <a:latin typeface="Times New Roman" pitchFamily="18" charset="0"/>
                <a:cs typeface="Times New Roman" pitchFamily="18" charset="0"/>
              </a:rPr>
              <a:t> &lt; 7.</a:t>
            </a:r>
          </a:p>
          <a:p>
            <a:pPr>
              <a:buFont typeface="Wingdings" pitchFamily="2" charset="2"/>
              <a:buChar char="ü"/>
            </a:pPr>
            <a:endParaRPr lang="pl-PL" sz="2800" dirty="0" smtClean="0">
              <a:latin typeface="Times New Roman" pitchFamily="18" charset="0"/>
              <a:cs typeface="Times New Roman" pitchFamily="18" charset="0"/>
            </a:endParaRPr>
          </a:p>
          <a:p>
            <a:pPr>
              <a:buFont typeface="Wingdings" pitchFamily="2" charset="2"/>
              <a:buChar char="ü"/>
            </a:pPr>
            <a:r>
              <a:rPr lang="pl-PL" sz="2800" dirty="0" smtClean="0">
                <a:latin typeface="Times New Roman" pitchFamily="18" charset="0"/>
                <a:cs typeface="Times New Roman" pitchFamily="18" charset="0"/>
              </a:rPr>
              <a:t>Obliczyć, ile gramów tlenu znajduje się w pomieszczeniu o podanych </a:t>
            </a:r>
            <a:r>
              <a:rPr lang="pl-PL" sz="2800" dirty="0" err="1" smtClean="0">
                <a:latin typeface="Times New Roman" pitchFamily="18" charset="0"/>
                <a:cs typeface="Times New Roman" pitchFamily="18" charset="0"/>
              </a:rPr>
              <a:t>wymiarach…na</a:t>
            </a:r>
            <a:r>
              <a:rPr lang="pl-PL" sz="2800" dirty="0" smtClean="0">
                <a:latin typeface="Times New Roman" pitchFamily="18" charset="0"/>
                <a:cs typeface="Times New Roman" pitchFamily="18" charset="0"/>
              </a:rPr>
              <a:t> ile godzin wystarczy  tego tlenu dla 10 osób…</a:t>
            </a:r>
          </a:p>
          <a:p>
            <a:endParaRPr lang="pl-PL" sz="2800" dirty="0" smtClean="0">
              <a:latin typeface="Times New Roman" pitchFamily="18" charset="0"/>
              <a:cs typeface="Times New Roman" pitchFamily="18" charset="0"/>
            </a:endParaRPr>
          </a:p>
          <a:p>
            <a:pPr>
              <a:buFont typeface="Wingdings" pitchFamily="2" charset="2"/>
              <a:buChar char="ü"/>
            </a:pPr>
            <a:r>
              <a:rPr lang="pl-PL" sz="2800" dirty="0" smtClean="0">
                <a:latin typeface="Times New Roman" pitchFamily="18" charset="0"/>
                <a:cs typeface="Times New Roman" pitchFamily="18" charset="0"/>
              </a:rPr>
              <a:t> Zadanie stechiometryczne dotyczące identyfikacji dwuwartościowego pierwiastka na podstawie przebiegu reakcji z kwasem chlorowodorowym.</a:t>
            </a:r>
          </a:p>
        </p:txBody>
      </p:sp>
      <p:pic>
        <p:nvPicPr>
          <p:cNvPr id="6"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Najtrudniejsze zadania konkursowe </a:t>
            </a:r>
            <a:br>
              <a:rPr lang="pl-PL" b="1" dirty="0" smtClean="0">
                <a:solidFill>
                  <a:schemeClr val="bg1"/>
                </a:solidFill>
                <a:latin typeface="Times New Roman" pitchFamily="18" charset="0"/>
                <a:cs typeface="Times New Roman" pitchFamily="18" charset="0"/>
              </a:rPr>
            </a:br>
            <a:r>
              <a:rPr lang="pl-PL" b="1" dirty="0" smtClean="0">
                <a:solidFill>
                  <a:schemeClr val="bg1"/>
                </a:solidFill>
                <a:latin typeface="Times New Roman" pitchFamily="18" charset="0"/>
                <a:cs typeface="Times New Roman" pitchFamily="18" charset="0"/>
              </a:rPr>
              <a:t>w gimnazjum</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a:bodyPr>
          <a:lstStyle/>
          <a:p>
            <a:pPr algn="ctr">
              <a:buNone/>
            </a:pPr>
            <a:endParaRPr lang="pl-PL" dirty="0" smtClean="0"/>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Prostokąt 3"/>
          <p:cNvSpPr/>
          <p:nvPr/>
        </p:nvSpPr>
        <p:spPr>
          <a:xfrm>
            <a:off x="285720" y="1571612"/>
            <a:ext cx="8501122" cy="4524315"/>
          </a:xfrm>
          <a:prstGeom prst="rect">
            <a:avLst/>
          </a:prstGeom>
        </p:spPr>
        <p:txBody>
          <a:bodyPr wrap="square">
            <a:spAutoFit/>
          </a:bodyPr>
          <a:lstStyle/>
          <a:p>
            <a:pPr>
              <a:buFont typeface="Wingdings" pitchFamily="2" charset="2"/>
              <a:buChar char="ü"/>
            </a:pPr>
            <a:r>
              <a:rPr lang="pl-PL" sz="3200" dirty="0" smtClean="0">
                <a:latin typeface="Times New Roman" pitchFamily="18" charset="0"/>
                <a:cs typeface="Times New Roman" pitchFamily="18" charset="0"/>
              </a:rPr>
              <a:t>Narysować wzór elektronowy (kreskowy) cząsteczki chlorowodoru.</a:t>
            </a:r>
          </a:p>
          <a:p>
            <a:endParaRPr lang="pl-PL" sz="3200" dirty="0" smtClean="0">
              <a:latin typeface="Times New Roman" pitchFamily="18" charset="0"/>
              <a:cs typeface="Times New Roman" pitchFamily="18" charset="0"/>
            </a:endParaRPr>
          </a:p>
          <a:p>
            <a:pPr>
              <a:buFont typeface="Wingdings" pitchFamily="2" charset="2"/>
              <a:buChar char="ü"/>
            </a:pPr>
            <a:r>
              <a:rPr lang="pl-PL" sz="3200" dirty="0" smtClean="0">
                <a:latin typeface="Times New Roman" pitchFamily="18" charset="0"/>
                <a:cs typeface="Times New Roman" pitchFamily="18" charset="0"/>
              </a:rPr>
              <a:t> Podać skład jądra atomowego pierwiastka </a:t>
            </a:r>
            <a:r>
              <a:rPr lang="pl-PL" sz="3200" dirty="0" smtClean="0">
                <a:latin typeface="Times New Roman" pitchFamily="18" charset="0"/>
                <a:cs typeface="Times New Roman" pitchFamily="18" charset="0"/>
              </a:rPr>
              <a:t>                 o </a:t>
            </a:r>
            <a:r>
              <a:rPr lang="pl-PL" sz="3200" dirty="0" smtClean="0">
                <a:latin typeface="Times New Roman" pitchFamily="18" charset="0"/>
                <a:cs typeface="Times New Roman" pitchFamily="18" charset="0"/>
              </a:rPr>
              <a:t>podanej liczbie masowej i znanej  procentowej zawartości elektronów walencyjnych w stosunku do liczby protonów.</a:t>
            </a:r>
          </a:p>
          <a:p>
            <a:endParaRPr lang="pl-PL" sz="3200" dirty="0" smtClean="0">
              <a:latin typeface="Times New Roman" pitchFamily="18" charset="0"/>
              <a:cs typeface="Times New Roman" pitchFamily="18" charset="0"/>
            </a:endParaRPr>
          </a:p>
          <a:p>
            <a:pPr>
              <a:buFont typeface="Wingdings" pitchFamily="2" charset="2"/>
              <a:buChar char="ü"/>
            </a:pPr>
            <a:r>
              <a:rPr lang="pl-PL" sz="3200" dirty="0" smtClean="0">
                <a:latin typeface="Times New Roman" pitchFamily="18" charset="0"/>
                <a:cs typeface="Times New Roman" pitchFamily="18" charset="0"/>
              </a:rPr>
              <a:t> Zapisać reakcję karbidu z wodą.</a:t>
            </a:r>
          </a:p>
        </p:txBody>
      </p:sp>
      <p:pic>
        <p:nvPicPr>
          <p:cNvPr id="7"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14290"/>
            <a:ext cx="9144000" cy="1143008"/>
          </a:xfrm>
          <a:solidFill>
            <a:srgbClr val="2D8EC2"/>
          </a:solidFill>
        </p:spPr>
        <p:txBody>
          <a:bodyPr>
            <a:normAutofit/>
          </a:bodyPr>
          <a:lstStyle/>
          <a:p>
            <a:r>
              <a:rPr lang="pl-PL" b="1" dirty="0" smtClean="0">
                <a:solidFill>
                  <a:schemeClr val="bg1"/>
                </a:solidFill>
                <a:latin typeface="Times New Roman" pitchFamily="18" charset="0"/>
                <a:ea typeface="Roboto" panose="02000000000000000000" pitchFamily="2" charset="0"/>
                <a:cs typeface="Times New Roman" pitchFamily="18" charset="0"/>
              </a:rPr>
              <a:t>Gratulujemy</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57200" y="1711349"/>
            <a:ext cx="8229600" cy="4525963"/>
          </a:xfrm>
        </p:spPr>
        <p:txBody>
          <a:bodyPr>
            <a:normAutofit/>
          </a:bodyPr>
          <a:lstStyle/>
          <a:p>
            <a:pPr algn="ctr">
              <a:buNone/>
            </a:pPr>
            <a:endParaRPr lang="pl-PL" dirty="0" smtClean="0"/>
          </a:p>
          <a:p>
            <a:pPr>
              <a:buNone/>
            </a:pPr>
            <a:endParaRPr lang="pl-PL" b="1" dirty="0" smtClean="0">
              <a:solidFill>
                <a:srgbClr val="7030A0"/>
              </a:solidFill>
              <a:latin typeface="Times New Roman" pitchFamily="18" charset="0"/>
              <a:cs typeface="Times New Roman" pitchFamily="18" charset="0"/>
            </a:endParaRPr>
          </a:p>
          <a:p>
            <a:pPr>
              <a:buNone/>
            </a:pPr>
            <a:endParaRPr lang="pl-PL" b="1" dirty="0" smtClean="0">
              <a:solidFill>
                <a:srgbClr val="7030A0"/>
              </a:solidFill>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Prostokąt 4"/>
          <p:cNvSpPr/>
          <p:nvPr/>
        </p:nvSpPr>
        <p:spPr>
          <a:xfrm>
            <a:off x="571472" y="1714488"/>
            <a:ext cx="8286808" cy="4401205"/>
          </a:xfrm>
          <a:prstGeom prst="rect">
            <a:avLst/>
          </a:prstGeom>
        </p:spPr>
        <p:txBody>
          <a:bodyPr wrap="square">
            <a:spAutoFit/>
          </a:bodyPr>
          <a:lstStyle/>
          <a:p>
            <a:pPr algn="ctr">
              <a:buNone/>
            </a:pPr>
            <a:endParaRPr lang="pl-PL" sz="4000" b="1" dirty="0" smtClean="0">
              <a:solidFill>
                <a:srgbClr val="FF0000"/>
              </a:solidFill>
              <a:latin typeface="Times New Roman" pitchFamily="18" charset="0"/>
              <a:cs typeface="Times New Roman" pitchFamily="18" charset="0"/>
            </a:endParaRPr>
          </a:p>
          <a:p>
            <a:pPr algn="ctr">
              <a:buNone/>
            </a:pPr>
            <a:r>
              <a:rPr lang="pl-PL" sz="4000" b="1" dirty="0" smtClean="0">
                <a:solidFill>
                  <a:srgbClr val="FF0000"/>
                </a:solidFill>
                <a:latin typeface="Times New Roman" pitchFamily="18" charset="0"/>
                <a:cs typeface="Times New Roman" pitchFamily="18" charset="0"/>
              </a:rPr>
              <a:t>Gratulujemy sukcesów uczniom, dziękujemy nauczycielom! </a:t>
            </a:r>
          </a:p>
          <a:p>
            <a:pPr>
              <a:buNone/>
            </a:pPr>
            <a:endParaRPr lang="pl-PL" sz="3200" b="1" dirty="0" smtClean="0">
              <a:solidFill>
                <a:srgbClr val="FF0000"/>
              </a:solidFill>
              <a:latin typeface="Times New Roman" pitchFamily="18" charset="0"/>
              <a:cs typeface="Times New Roman" pitchFamily="18" charset="0"/>
            </a:endParaRPr>
          </a:p>
          <a:p>
            <a:pPr algn="r">
              <a:buNone/>
            </a:pPr>
            <a:r>
              <a:rPr lang="pl-PL" sz="3200" b="1" dirty="0" smtClean="0">
                <a:solidFill>
                  <a:schemeClr val="tx2"/>
                </a:solidFill>
                <a:latin typeface="Times New Roman" pitchFamily="18" charset="0"/>
                <a:cs typeface="Times New Roman" pitchFamily="18" charset="0"/>
              </a:rPr>
              <a:t>Organizatorzy konkursu:</a:t>
            </a:r>
          </a:p>
          <a:p>
            <a:pPr algn="r">
              <a:buNone/>
            </a:pPr>
            <a:r>
              <a:rPr lang="pl-PL" sz="3200" dirty="0" smtClean="0">
                <a:solidFill>
                  <a:schemeClr val="accent1">
                    <a:lumMod val="50000"/>
                  </a:schemeClr>
                </a:solidFill>
                <a:latin typeface="Times New Roman" pitchFamily="18" charset="0"/>
                <a:cs typeface="Times New Roman" pitchFamily="18" charset="0"/>
              </a:rPr>
              <a:t>Jolanta Nowak</a:t>
            </a:r>
            <a:endParaRPr lang="pl-PL" sz="3200" dirty="0" smtClean="0">
              <a:latin typeface="Times New Roman" pitchFamily="18" charset="0"/>
              <a:cs typeface="Times New Roman" pitchFamily="18" charset="0"/>
            </a:endParaRPr>
          </a:p>
          <a:p>
            <a:pPr algn="r">
              <a:buNone/>
            </a:pPr>
            <a:r>
              <a:rPr lang="pl-PL" sz="3200" dirty="0" smtClean="0">
                <a:solidFill>
                  <a:schemeClr val="accent1">
                    <a:lumMod val="50000"/>
                  </a:schemeClr>
                </a:solidFill>
                <a:latin typeface="Times New Roman" pitchFamily="18" charset="0"/>
                <a:cs typeface="Times New Roman" pitchFamily="18" charset="0"/>
              </a:rPr>
              <a:t>Beata Kolak-Szlęzak</a:t>
            </a:r>
          </a:p>
          <a:p>
            <a:pPr algn="r">
              <a:buNone/>
            </a:pPr>
            <a:r>
              <a:rPr lang="pl-PL" sz="3200" dirty="0" smtClean="0">
                <a:solidFill>
                  <a:schemeClr val="accent1">
                    <a:lumMod val="50000"/>
                  </a:schemeClr>
                </a:solidFill>
                <a:latin typeface="Times New Roman" pitchFamily="18" charset="0"/>
                <a:cs typeface="Times New Roman" pitchFamily="18" charset="0"/>
              </a:rPr>
              <a:t>Kamilla </a:t>
            </a:r>
            <a:r>
              <a:rPr lang="pl-PL" sz="3200" dirty="0" err="1" smtClean="0">
                <a:solidFill>
                  <a:schemeClr val="accent1">
                    <a:lumMod val="50000"/>
                  </a:schemeClr>
                </a:solidFill>
                <a:latin typeface="Times New Roman" pitchFamily="18" charset="0"/>
                <a:cs typeface="Times New Roman" pitchFamily="18" charset="0"/>
              </a:rPr>
              <a:t>Tuzińska</a:t>
            </a:r>
            <a:endParaRPr lang="pl-PL" sz="3200" dirty="0" smtClean="0">
              <a:solidFill>
                <a:schemeClr val="accent1">
                  <a:lumMod val="50000"/>
                </a:schemeClr>
              </a:solidFill>
              <a:latin typeface="Times New Roman" pitchFamily="18" charset="0"/>
              <a:cs typeface="Times New Roman" pitchFamily="18" charset="0"/>
            </a:endParaRPr>
          </a:p>
        </p:txBody>
      </p:sp>
      <p:pic>
        <p:nvPicPr>
          <p:cNvPr id="7"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lstStyle/>
          <a:p>
            <a:r>
              <a:rPr lang="pl-PL" b="1" dirty="0" smtClean="0">
                <a:solidFill>
                  <a:schemeClr val="bg1"/>
                </a:solidFill>
                <a:latin typeface="Times New Roman" pitchFamily="18" charset="0"/>
                <a:ea typeface="Roboto" panose="02000000000000000000" pitchFamily="2" charset="0"/>
                <a:cs typeface="Times New Roman" pitchFamily="18" charset="0"/>
              </a:rPr>
              <a:t>Organizatorzy konkursu</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28596" y="1357298"/>
            <a:ext cx="8229600" cy="4525963"/>
          </a:xfrm>
        </p:spPr>
        <p:txBody>
          <a:bodyPr>
            <a:normAutofit/>
          </a:bodyPr>
          <a:lstStyle/>
          <a:p>
            <a:pPr marL="0" indent="0">
              <a:buFont typeface="Wingdings" pitchFamily="2" charset="2"/>
              <a:buChar char="ü"/>
            </a:pPr>
            <a:r>
              <a:rPr lang="pl-PL"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pl-PL" dirty="0" smtClean="0">
                <a:latin typeface="Times New Roman" pitchFamily="18" charset="0"/>
                <a:ea typeface="Roboto Condensed" panose="02000000000000000000" pitchFamily="2" charset="0"/>
                <a:cs typeface="Times New Roman" pitchFamily="18" charset="0"/>
              </a:rPr>
              <a:t>Miejski Ośrodek Edukacji Nauczycieli   </a:t>
            </a:r>
          </a:p>
          <a:p>
            <a:pPr marL="0" indent="0">
              <a:buNone/>
            </a:pPr>
            <a:r>
              <a:rPr lang="pl-PL" dirty="0" smtClean="0">
                <a:latin typeface="Times New Roman" pitchFamily="18" charset="0"/>
                <a:ea typeface="Roboto Condensed" panose="02000000000000000000" pitchFamily="2" charset="0"/>
                <a:cs typeface="Times New Roman" pitchFamily="18" charset="0"/>
              </a:rPr>
              <a:t>    w Bydgoszczy</a:t>
            </a:r>
          </a:p>
          <a:p>
            <a:pPr marL="0" indent="0">
              <a:buFont typeface="Wingdings" pitchFamily="2" charset="2"/>
              <a:buChar char="ü"/>
            </a:pPr>
            <a:r>
              <a:rPr lang="pl-PL" dirty="0" smtClean="0">
                <a:latin typeface="Times New Roman" pitchFamily="18" charset="0"/>
                <a:ea typeface="Roboto Condensed" panose="02000000000000000000" pitchFamily="2" charset="0"/>
                <a:cs typeface="Times New Roman" pitchFamily="18" charset="0"/>
              </a:rPr>
              <a:t> Zespół Szkół nr 7</a:t>
            </a:r>
          </a:p>
          <a:p>
            <a:pPr marL="0" indent="0">
              <a:buFont typeface="Wingdings" pitchFamily="2" charset="2"/>
              <a:buChar char="ü"/>
            </a:pPr>
            <a:r>
              <a:rPr lang="pl-PL" dirty="0" smtClean="0">
                <a:latin typeface="Times New Roman" pitchFamily="18" charset="0"/>
                <a:ea typeface="Roboto Condensed" panose="02000000000000000000" pitchFamily="2" charset="0"/>
                <a:cs typeface="Times New Roman" pitchFamily="18" charset="0"/>
              </a:rPr>
              <a:t> Szkoła Podstawowa nr 38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1026" name="Object 2"/>
          <p:cNvGraphicFramePr>
            <a:graphicFrameLocks noChangeAspect="1"/>
          </p:cNvGraphicFramePr>
          <p:nvPr/>
        </p:nvGraphicFramePr>
        <p:xfrm>
          <a:off x="785786" y="4015866"/>
          <a:ext cx="2071702" cy="1826135"/>
        </p:xfrm>
        <a:graphic>
          <a:graphicData uri="http://schemas.openxmlformats.org/presentationml/2006/ole">
            <p:oleObj spid="_x0000_s1026" name="Obraz" r:id="rId4" imgW="1196612" imgH="1347482" progId="StaticMetafile">
              <p:embed/>
            </p:oleObj>
          </a:graphicData>
        </a:graphic>
      </p:graphicFrame>
      <p:graphicFrame>
        <p:nvGraphicFramePr>
          <p:cNvPr id="1027" name="Object 3"/>
          <p:cNvGraphicFramePr>
            <a:graphicFrameLocks noChangeAspect="1"/>
          </p:cNvGraphicFramePr>
          <p:nvPr/>
        </p:nvGraphicFramePr>
        <p:xfrm>
          <a:off x="5643570" y="4298805"/>
          <a:ext cx="1714512" cy="1470183"/>
        </p:xfrm>
        <a:graphic>
          <a:graphicData uri="http://schemas.openxmlformats.org/presentationml/2006/ole">
            <p:oleObj spid="_x0000_s1027" name="Obraz" r:id="rId5" imgW="1101600" imgH="1063440" progId="StaticMetafile">
              <p:embed/>
            </p:oleObj>
          </a:graphicData>
        </a:graphic>
      </p:graphicFrame>
      <p:graphicFrame>
        <p:nvGraphicFramePr>
          <p:cNvPr id="1028" name="Object 4"/>
          <p:cNvGraphicFramePr>
            <a:graphicFrameLocks noChangeAspect="1"/>
          </p:cNvGraphicFramePr>
          <p:nvPr/>
        </p:nvGraphicFramePr>
        <p:xfrm>
          <a:off x="3500429" y="4143380"/>
          <a:ext cx="1688893" cy="1796255"/>
        </p:xfrm>
        <a:graphic>
          <a:graphicData uri="http://schemas.openxmlformats.org/presentationml/2006/ole">
            <p:oleObj spid="_x0000_s1028" name="Obraz" r:id="rId6" imgW="2625480" imgH="2612880" progId="StaticMetafile">
              <p:embed/>
            </p:oleObj>
          </a:graphicData>
        </a:graphic>
      </p:graphicFrame>
      <p:pic>
        <p:nvPicPr>
          <p:cNvPr id="1029" name="Picture 5" descr="C:\Users\jola\Pictures\Obraz1.png"/>
          <p:cNvPicPr>
            <a:picLocks noChangeAspect="1" noChangeArrowheads="1"/>
          </p:cNvPicPr>
          <p:nvPr/>
        </p:nvPicPr>
        <p:blipFill>
          <a:blip r:embed="rId7"/>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57166"/>
            <a:ext cx="9144000" cy="922114"/>
          </a:xfrm>
          <a:solidFill>
            <a:srgbClr val="2D8EC2"/>
          </a:solidFill>
        </p:spPr>
        <p:txBody>
          <a:bodyPr/>
          <a:lstStyle/>
          <a:p>
            <a:r>
              <a:rPr lang="pl-PL" b="1" dirty="0" smtClean="0">
                <a:solidFill>
                  <a:schemeClr val="bg1"/>
                </a:solidFill>
                <a:latin typeface="Times New Roman" pitchFamily="18" charset="0"/>
                <a:ea typeface="Roboto" panose="02000000000000000000" pitchFamily="2" charset="0"/>
                <a:cs typeface="Times New Roman" pitchFamily="18" charset="0"/>
              </a:rPr>
              <a:t>Przebieg konkursu</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57200" y="1357298"/>
            <a:ext cx="8229600" cy="4880015"/>
          </a:xfrm>
        </p:spPr>
        <p:txBody>
          <a:bodyPr>
            <a:normAutofit fontScale="85000" lnSpcReduction="10000"/>
          </a:bodyPr>
          <a:lstStyle/>
          <a:p>
            <a:pPr>
              <a:buNone/>
            </a:pPr>
            <a:r>
              <a:rPr lang="pl-PL" dirty="0" smtClean="0">
                <a:latin typeface="Times New Roman" pitchFamily="18" charset="0"/>
                <a:cs typeface="Times New Roman" pitchFamily="18" charset="0"/>
              </a:rPr>
              <a:t> Konkurs </a:t>
            </a:r>
            <a:r>
              <a:rPr lang="pl-PL" dirty="0" smtClean="0">
                <a:latin typeface="Times New Roman" pitchFamily="18" charset="0"/>
                <a:cs typeface="Times New Roman" pitchFamily="18" charset="0"/>
              </a:rPr>
              <a:t>przebiegał w 2 etapach:</a:t>
            </a:r>
          </a:p>
          <a:p>
            <a:pPr>
              <a:buNone/>
            </a:pPr>
            <a:r>
              <a:rPr lang="pl-PL" dirty="0" smtClean="0">
                <a:solidFill>
                  <a:srgbClr val="FF0000"/>
                </a:solidFill>
                <a:latin typeface="Times New Roman" pitchFamily="18" charset="0"/>
                <a:cs typeface="Times New Roman" pitchFamily="18" charset="0"/>
              </a:rPr>
              <a:t> Do udziału w konkursie powiatowym szkoły </a:t>
            </a:r>
            <a:r>
              <a:rPr lang="pl-PL" dirty="0" smtClean="0">
                <a:solidFill>
                  <a:srgbClr val="FF0000"/>
                </a:solidFill>
                <a:latin typeface="Times New Roman" pitchFamily="18" charset="0"/>
                <a:cs typeface="Times New Roman" pitchFamily="18" charset="0"/>
              </a:rPr>
              <a:t>mogły</a:t>
            </a:r>
          </a:p>
          <a:p>
            <a:pPr>
              <a:buNone/>
            </a:pPr>
            <a:r>
              <a:rPr lang="pl-PL" dirty="0" smtClean="0">
                <a:solidFill>
                  <a:srgbClr val="FF0000"/>
                </a:solidFill>
                <a:latin typeface="Times New Roman" pitchFamily="18" charset="0"/>
                <a:cs typeface="Times New Roman" pitchFamily="18" charset="0"/>
              </a:rPr>
              <a:t> zgłosić</a:t>
            </a:r>
            <a:r>
              <a:rPr lang="pl-PL" dirty="0" smtClean="0">
                <a:latin typeface="Times New Roman" pitchFamily="18" charset="0"/>
                <a:cs typeface="Times New Roman" pitchFamily="18" charset="0"/>
              </a:rPr>
              <a:t> </a:t>
            </a:r>
            <a:r>
              <a:rPr lang="pl-PL" dirty="0" smtClean="0">
                <a:solidFill>
                  <a:srgbClr val="FF0000"/>
                </a:solidFill>
                <a:latin typeface="Times New Roman" pitchFamily="18" charset="0"/>
                <a:cs typeface="Times New Roman" pitchFamily="18" charset="0"/>
              </a:rPr>
              <a:t>3 uczniów (reprezentantów)</a:t>
            </a:r>
          </a:p>
          <a:p>
            <a:pPr>
              <a:buNone/>
            </a:pPr>
            <a:r>
              <a:rPr lang="pl-PL" dirty="0" smtClean="0">
                <a:solidFill>
                  <a:srgbClr val="FF0000"/>
                </a:solidFill>
                <a:latin typeface="Times New Roman" pitchFamily="18" charset="0"/>
                <a:cs typeface="Times New Roman" pitchFamily="18" charset="0"/>
              </a:rPr>
              <a:t>     </a:t>
            </a:r>
            <a:r>
              <a:rPr lang="pl-PL" dirty="0" smtClean="0">
                <a:solidFill>
                  <a:srgbClr val="FF0000"/>
                </a:solidFill>
                <a:latin typeface="Times New Roman" pitchFamily="18" charset="0"/>
                <a:cs typeface="Times New Roman" pitchFamily="18" charset="0"/>
              </a:rPr>
              <a:t>I </a:t>
            </a:r>
            <a:r>
              <a:rPr lang="pl-PL" dirty="0" smtClean="0">
                <a:solidFill>
                  <a:srgbClr val="FF0000"/>
                </a:solidFill>
                <a:latin typeface="Times New Roman" pitchFamily="18" charset="0"/>
                <a:cs typeface="Times New Roman" pitchFamily="18" charset="0"/>
              </a:rPr>
              <a:t>etap </a:t>
            </a:r>
            <a:r>
              <a:rPr lang="pl-PL" dirty="0" smtClean="0">
                <a:latin typeface="Times New Roman" pitchFamily="18" charset="0"/>
                <a:cs typeface="Times New Roman" pitchFamily="18" charset="0"/>
              </a:rPr>
              <a:t>– zadania </a:t>
            </a:r>
            <a:r>
              <a:rPr lang="pl-PL" dirty="0" smtClean="0">
                <a:latin typeface="Times New Roman" pitchFamily="18" charset="0"/>
                <a:cs typeface="Times New Roman" pitchFamily="18" charset="0"/>
              </a:rPr>
              <a:t>otwarte i zamknięte, trwał 60 minut.</a:t>
            </a:r>
          </a:p>
          <a:p>
            <a:pPr>
              <a:buNone/>
            </a:pPr>
            <a:r>
              <a:rPr lang="pl-PL"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 Uczniowie</a:t>
            </a:r>
            <a:r>
              <a:rPr lang="pl-PL" dirty="0" smtClean="0">
                <a:latin typeface="Times New Roman" pitchFamily="18" charset="0"/>
                <a:cs typeface="Times New Roman" pitchFamily="18" charset="0"/>
              </a:rPr>
              <a:t>, którzy uzyskali co najmniej</a:t>
            </a:r>
          </a:p>
          <a:p>
            <a:pPr>
              <a:buNone/>
            </a:pPr>
            <a:r>
              <a:rPr lang="pl-PL"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75</a:t>
            </a:r>
            <a:r>
              <a:rPr lang="pl-PL" dirty="0" smtClean="0">
                <a:latin typeface="Times New Roman" pitchFamily="18" charset="0"/>
                <a:cs typeface="Times New Roman" pitchFamily="18" charset="0"/>
              </a:rPr>
              <a:t>% punktów </a:t>
            </a:r>
            <a:r>
              <a:rPr lang="pl-PL" dirty="0" smtClean="0">
                <a:latin typeface="Times New Roman" pitchFamily="18" charset="0"/>
                <a:cs typeface="Times New Roman" pitchFamily="18" charset="0"/>
              </a:rPr>
              <a:t>zostali zakwalifikowani</a:t>
            </a:r>
            <a:r>
              <a:rPr lang="pl-PL" dirty="0" smtClean="0">
                <a:latin typeface="Times New Roman" pitchFamily="18" charset="0"/>
                <a:cs typeface="Times New Roman" pitchFamily="18" charset="0"/>
              </a:rPr>
              <a:t> </a:t>
            </a:r>
          </a:p>
          <a:p>
            <a:pPr>
              <a:buNone/>
            </a:pPr>
            <a:r>
              <a:rPr lang="pl-PL"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do  </a:t>
            </a:r>
            <a:r>
              <a:rPr lang="pl-PL" dirty="0" smtClean="0">
                <a:latin typeface="Times New Roman" pitchFamily="18" charset="0"/>
                <a:cs typeface="Times New Roman" pitchFamily="18" charset="0"/>
              </a:rPr>
              <a:t>II etapu </a:t>
            </a:r>
          </a:p>
          <a:p>
            <a:pPr>
              <a:buNone/>
            </a:pPr>
            <a:r>
              <a:rPr lang="pl-PL" dirty="0" smtClean="0">
                <a:solidFill>
                  <a:srgbClr val="FF0000"/>
                </a:solidFill>
                <a:latin typeface="Times New Roman" pitchFamily="18" charset="0"/>
                <a:cs typeface="Times New Roman" pitchFamily="18" charset="0"/>
              </a:rPr>
              <a:t>     II etap </a:t>
            </a:r>
            <a:r>
              <a:rPr lang="pl-PL" dirty="0" smtClean="0">
                <a:latin typeface="Times New Roman" pitchFamily="18" charset="0"/>
                <a:cs typeface="Times New Roman" pitchFamily="18" charset="0"/>
              </a:rPr>
              <a:t>– test pisemny trwający 60 minut –</a:t>
            </a:r>
          </a:p>
          <a:p>
            <a:pPr>
              <a:buNone/>
            </a:pPr>
            <a:r>
              <a:rPr lang="pl-PL" dirty="0" smtClean="0">
                <a:latin typeface="Times New Roman" pitchFamily="18" charset="0"/>
                <a:cs typeface="Times New Roman" pitchFamily="18" charset="0"/>
              </a:rPr>
              <a:t>                     wyłonienie laureatów oraz finalistów (co </a:t>
            </a:r>
          </a:p>
          <a:p>
            <a:pPr>
              <a:buNone/>
            </a:pPr>
            <a:r>
              <a:rPr lang="pl-PL" dirty="0" smtClean="0">
                <a:latin typeface="Times New Roman" pitchFamily="18" charset="0"/>
                <a:cs typeface="Times New Roman" pitchFamily="18" charset="0"/>
              </a:rPr>
              <a:t>                     najmniej 40% punktów w II etapie) konkursu</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0" name="Picture 5"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lstStyle/>
          <a:p>
            <a:r>
              <a:rPr lang="pl-PL" b="1" dirty="0" smtClean="0">
                <a:solidFill>
                  <a:schemeClr val="bg1"/>
                </a:solidFill>
                <a:latin typeface="Times New Roman" pitchFamily="18" charset="0"/>
                <a:ea typeface="Roboto" panose="02000000000000000000" pitchFamily="2" charset="0"/>
                <a:cs typeface="Times New Roman" pitchFamily="18" charset="0"/>
              </a:rPr>
              <a:t>Uczestnicy konkursu</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57200" y="1711349"/>
            <a:ext cx="8229600" cy="4525963"/>
          </a:xfrm>
        </p:spPr>
        <p:txBody>
          <a:bodyPr>
            <a:normAutofit fontScale="92500"/>
          </a:bodyPr>
          <a:lstStyle/>
          <a:p>
            <a:pPr>
              <a:buNone/>
            </a:pPr>
            <a:r>
              <a:rPr lang="pl-PL" dirty="0" smtClean="0">
                <a:latin typeface="Times New Roman" pitchFamily="18" charset="0"/>
                <a:cs typeface="Times New Roman" pitchFamily="18" charset="0"/>
              </a:rPr>
              <a:t>W konkursie wzięło udział  </a:t>
            </a:r>
            <a:r>
              <a:rPr lang="pl-PL" u="sng" dirty="0" smtClean="0">
                <a:solidFill>
                  <a:srgbClr val="FF0000"/>
                </a:solidFill>
                <a:latin typeface="Times New Roman" pitchFamily="18" charset="0"/>
                <a:cs typeface="Times New Roman" pitchFamily="18" charset="0"/>
              </a:rPr>
              <a:t>94 uczniów z 44 szkół powiatu bydgoskiego -55 uczniów  z 27 szkół podstawowych oraz 39 gimnazjalistów (17 szkół) </a:t>
            </a:r>
          </a:p>
          <a:p>
            <a:pPr>
              <a:buNone/>
            </a:pPr>
            <a:r>
              <a:rPr lang="pl-PL" dirty="0" smtClean="0">
                <a:latin typeface="Times New Roman" pitchFamily="18" charset="0"/>
                <a:cs typeface="Times New Roman" pitchFamily="18" charset="0"/>
              </a:rPr>
              <a:t>Gimnazjum z Osielska, z Serocka, z Białych Błot, Bydgoskie Gimnazjum Klasyczne, I Katolickie Gimnazjum, </a:t>
            </a:r>
            <a:r>
              <a:rPr lang="pl-PL" dirty="0" err="1" smtClean="0">
                <a:latin typeface="Times New Roman" pitchFamily="18" charset="0"/>
                <a:cs typeface="Times New Roman" pitchFamily="18" charset="0"/>
              </a:rPr>
              <a:t>Gimnazjum</a:t>
            </a:r>
            <a:r>
              <a:rPr lang="pl-PL" dirty="0" smtClean="0">
                <a:latin typeface="Times New Roman" pitchFamily="18" charset="0"/>
                <a:cs typeface="Times New Roman" pitchFamily="18" charset="0"/>
              </a:rPr>
              <a:t> nr 3, nr 17, nr 33, nr 38, nr 46, nr 48, nr 51, nr 53, Gimnazjum w ZS nr 24, Gimnazjum przy SP 30, przy SP nr 19, Gimnazjum w Szkołach Innowacji Edukacyjnej.</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099"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lstStyle/>
          <a:p>
            <a:r>
              <a:rPr lang="pl-PL" b="1" dirty="0" smtClean="0">
                <a:solidFill>
                  <a:schemeClr val="bg1"/>
                </a:solidFill>
                <a:latin typeface="Times New Roman" pitchFamily="18" charset="0"/>
                <a:ea typeface="Roboto" panose="02000000000000000000" pitchFamily="2" charset="0"/>
                <a:cs typeface="Times New Roman" pitchFamily="18" charset="0"/>
              </a:rPr>
              <a:t>Uczestnicy konkursu</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57200" y="1571613"/>
            <a:ext cx="8229600" cy="4665700"/>
          </a:xfrm>
        </p:spPr>
        <p:txBody>
          <a:bodyPr>
            <a:normAutofit/>
          </a:bodyPr>
          <a:lstStyle/>
          <a:p>
            <a:r>
              <a:rPr lang="pl-PL" dirty="0" smtClean="0">
                <a:solidFill>
                  <a:srgbClr val="FF0000"/>
                </a:solidFill>
                <a:latin typeface="Times New Roman" pitchFamily="18" charset="0"/>
                <a:cs typeface="Times New Roman" pitchFamily="18" charset="0"/>
              </a:rPr>
              <a:t>Szkoły podstawowe:</a:t>
            </a:r>
          </a:p>
          <a:p>
            <a:pPr>
              <a:buNone/>
            </a:pPr>
            <a:r>
              <a:rPr lang="pl-PL" dirty="0" smtClean="0">
                <a:latin typeface="Times New Roman" pitchFamily="18" charset="0"/>
                <a:cs typeface="Times New Roman" pitchFamily="18" charset="0"/>
              </a:rPr>
              <a:t>    SP  z </a:t>
            </a:r>
            <a:r>
              <a:rPr lang="pl-PL" dirty="0" smtClean="0">
                <a:latin typeface="Times New Roman" pitchFamily="18" charset="0"/>
                <a:cs typeface="Times New Roman" pitchFamily="18" charset="0"/>
              </a:rPr>
              <a:t>Białych </a:t>
            </a:r>
            <a:r>
              <a:rPr lang="pl-PL" dirty="0" smtClean="0">
                <a:latin typeface="Times New Roman" pitchFamily="18" charset="0"/>
                <a:cs typeface="Times New Roman" pitchFamily="18" charset="0"/>
              </a:rPr>
              <a:t>Błot, </a:t>
            </a:r>
            <a:r>
              <a:rPr lang="pl-PL" dirty="0" smtClean="0">
                <a:latin typeface="Times New Roman" pitchFamily="18" charset="0"/>
                <a:cs typeface="Times New Roman" pitchFamily="18" charset="0"/>
              </a:rPr>
              <a:t>SP </a:t>
            </a:r>
            <a:r>
              <a:rPr lang="pl-PL" dirty="0" smtClean="0">
                <a:latin typeface="Times New Roman" pitchFamily="18" charset="0"/>
                <a:cs typeface="Times New Roman" pitchFamily="18" charset="0"/>
              </a:rPr>
              <a:t>z </a:t>
            </a:r>
            <a:r>
              <a:rPr lang="pl-PL" dirty="0" smtClean="0">
                <a:latin typeface="Times New Roman" pitchFamily="18" charset="0"/>
                <a:cs typeface="Times New Roman" pitchFamily="18" charset="0"/>
              </a:rPr>
              <a:t>Dąbrowy </a:t>
            </a:r>
            <a:r>
              <a:rPr lang="pl-PL" dirty="0" smtClean="0">
                <a:latin typeface="Times New Roman" pitchFamily="18" charset="0"/>
                <a:cs typeface="Times New Roman" pitchFamily="18" charset="0"/>
              </a:rPr>
              <a:t>Chełmińskiej, SP </a:t>
            </a:r>
            <a:r>
              <a:rPr lang="pl-PL" dirty="0" smtClean="0">
                <a:latin typeface="Times New Roman" pitchFamily="18" charset="0"/>
                <a:cs typeface="Times New Roman" pitchFamily="18" charset="0"/>
              </a:rPr>
              <a:t>z Ostromecka,                        SP </a:t>
            </a:r>
            <a:r>
              <a:rPr lang="pl-PL" dirty="0" smtClean="0">
                <a:latin typeface="Times New Roman" pitchFamily="18" charset="0"/>
                <a:cs typeface="Times New Roman" pitchFamily="18" charset="0"/>
              </a:rPr>
              <a:t>z </a:t>
            </a:r>
            <a:r>
              <a:rPr lang="pl-PL" dirty="0" smtClean="0">
                <a:latin typeface="Times New Roman" pitchFamily="18" charset="0"/>
                <a:cs typeface="Times New Roman" pitchFamily="18" charset="0"/>
              </a:rPr>
              <a:t>Dobrcza, </a:t>
            </a:r>
            <a:r>
              <a:rPr lang="pl-PL" dirty="0" smtClean="0">
                <a:latin typeface="Times New Roman" pitchFamily="18" charset="0"/>
                <a:cs typeface="Times New Roman" pitchFamily="18" charset="0"/>
              </a:rPr>
              <a:t>Międzynarodowa Szkoła Podstawowa, Katolicka Szkoła Podstawowa, SP nr 2, nr 9, nr 13, nr 18, nr 19, nr 20,             nr 25, nr 30, SP nr 31, nr 35, nr 38, nr 40,               nr 41, nr 44, nr 46, nr 48, nr 58, nr 60, nr 63,       nr 65, nr 66.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normAutofit/>
          </a:bodyPr>
          <a:lstStyle/>
          <a:p>
            <a:r>
              <a:rPr lang="pl-PL" b="1" dirty="0" smtClean="0">
                <a:solidFill>
                  <a:schemeClr val="bg1"/>
                </a:solidFill>
                <a:latin typeface="Times New Roman" pitchFamily="18" charset="0"/>
                <a:ea typeface="Roboto" panose="02000000000000000000" pitchFamily="2" charset="0"/>
                <a:cs typeface="Times New Roman" pitchFamily="18" charset="0"/>
              </a:rPr>
              <a:t>Wyniki 1 etapu –szkoły podstawowe</a:t>
            </a:r>
            <a:endParaRPr lang="pl-PL" b="1" dirty="0">
              <a:solidFill>
                <a:schemeClr val="bg1"/>
              </a:solidFill>
              <a:latin typeface="Times New Roman" pitchFamily="18" charset="0"/>
              <a:ea typeface="Roboto" panose="02000000000000000000" pitchFamily="2" charset="0"/>
              <a:cs typeface="Times New Roman" pitchFamily="18" charset="0"/>
            </a:endParaRPr>
          </a:p>
        </p:txBody>
      </p:sp>
      <p:sp>
        <p:nvSpPr>
          <p:cNvPr id="3" name="Symbol zastępczy zawartości 2"/>
          <p:cNvSpPr>
            <a:spLocks noGrp="1"/>
          </p:cNvSpPr>
          <p:nvPr>
            <p:ph idx="1"/>
          </p:nvPr>
        </p:nvSpPr>
        <p:spPr>
          <a:xfrm>
            <a:off x="457200" y="1500175"/>
            <a:ext cx="8229600" cy="4737138"/>
          </a:xfrm>
        </p:spPr>
        <p:txBody>
          <a:bodyPr>
            <a:normAutofit fontScale="85000" lnSpcReduction="10000"/>
          </a:bodyPr>
          <a:lstStyle/>
          <a:p>
            <a:pPr>
              <a:buNone/>
            </a:pPr>
            <a:r>
              <a:rPr lang="pl-PL" dirty="0" smtClean="0">
                <a:latin typeface="Times New Roman" pitchFamily="18" charset="0"/>
                <a:cs typeface="Times New Roman" pitchFamily="18" charset="0"/>
              </a:rPr>
              <a:t>17 </a:t>
            </a:r>
            <a:r>
              <a:rPr lang="pl-PL" dirty="0" smtClean="0">
                <a:latin typeface="Times New Roman" pitchFamily="18" charset="0"/>
                <a:cs typeface="Times New Roman" pitchFamily="18" charset="0"/>
              </a:rPr>
              <a:t>uczniów  z  55 uzyskało </a:t>
            </a:r>
            <a:r>
              <a:rPr lang="pl-PL" dirty="0" smtClean="0">
                <a:latin typeface="Times New Roman" pitchFamily="18" charset="0"/>
                <a:cs typeface="Times New Roman" pitchFamily="18" charset="0"/>
              </a:rPr>
              <a:t>wynik, </a:t>
            </a:r>
            <a:r>
              <a:rPr lang="pl-PL" dirty="0" smtClean="0">
                <a:latin typeface="Times New Roman" pitchFamily="18" charset="0"/>
                <a:cs typeface="Times New Roman" pitchFamily="18" charset="0"/>
              </a:rPr>
              <a:t>co najmniej </a:t>
            </a:r>
            <a:r>
              <a:rPr lang="pl-PL" dirty="0" smtClean="0">
                <a:latin typeface="Times New Roman" pitchFamily="18" charset="0"/>
                <a:cs typeface="Times New Roman" pitchFamily="18" charset="0"/>
              </a:rPr>
              <a:t>             </a:t>
            </a:r>
          </a:p>
          <a:p>
            <a:pPr>
              <a:buNone/>
            </a:pPr>
            <a:r>
              <a:rPr lang="pl-PL" dirty="0" smtClean="0">
                <a:latin typeface="Times New Roman" pitchFamily="18" charset="0"/>
                <a:cs typeface="Times New Roman" pitchFamily="18" charset="0"/>
              </a:rPr>
              <a:t>75 %punktów  </a:t>
            </a:r>
            <a:r>
              <a:rPr lang="pl-PL" dirty="0" smtClean="0">
                <a:latin typeface="Times New Roman" pitchFamily="18" charset="0"/>
                <a:cs typeface="Times New Roman" pitchFamily="18" charset="0"/>
              </a:rPr>
              <a:t>i zakwalifikowało się do II etapu konkursu.</a:t>
            </a:r>
          </a:p>
          <a:p>
            <a:pPr>
              <a:buNone/>
            </a:pPr>
            <a:r>
              <a:rPr lang="pl-PL" b="1" dirty="0" smtClean="0">
                <a:solidFill>
                  <a:srgbClr val="FF0000"/>
                </a:solidFill>
                <a:latin typeface="Times New Roman" pitchFamily="18" charset="0"/>
                <a:cs typeface="Times New Roman" pitchFamily="18" charset="0"/>
              </a:rPr>
              <a:t>Najlepsze wyniki w I etapie uzyskali:</a:t>
            </a:r>
          </a:p>
          <a:p>
            <a:pPr>
              <a:buFont typeface="Wingdings" pitchFamily="2" charset="2"/>
              <a:buChar char="ü"/>
            </a:pPr>
            <a:r>
              <a:rPr lang="pl-PL" b="1" dirty="0" smtClean="0">
                <a:latin typeface="Times New Roman" pitchFamily="18" charset="0"/>
                <a:cs typeface="Times New Roman" pitchFamily="18" charset="0"/>
              </a:rPr>
              <a:t>Maja Michalska  </a:t>
            </a:r>
            <a:r>
              <a:rPr lang="pl-PL" dirty="0" smtClean="0">
                <a:latin typeface="Times New Roman" pitchFamily="18" charset="0"/>
                <a:cs typeface="Times New Roman" pitchFamily="18" charset="0"/>
              </a:rPr>
              <a:t>(SP nr 31 w </a:t>
            </a:r>
            <a:r>
              <a:rPr lang="pl-PL" dirty="0" err="1" smtClean="0">
                <a:latin typeface="Times New Roman" pitchFamily="18" charset="0"/>
                <a:cs typeface="Times New Roman" pitchFamily="18" charset="0"/>
              </a:rPr>
              <a:t>Byd</a:t>
            </a:r>
            <a:r>
              <a:rPr lang="pl-PL" dirty="0" smtClean="0">
                <a:latin typeface="Times New Roman" pitchFamily="18" charset="0"/>
                <a:cs typeface="Times New Roman" pitchFamily="18" charset="0"/>
              </a:rPr>
              <a:t>.) 100% punktów</a:t>
            </a:r>
          </a:p>
          <a:p>
            <a:pPr>
              <a:buFont typeface="Wingdings" pitchFamily="2" charset="2"/>
              <a:buChar char="ü"/>
            </a:pPr>
            <a:r>
              <a:rPr lang="pl-PL" b="1" dirty="0" smtClean="0">
                <a:latin typeface="Times New Roman" pitchFamily="18" charset="0"/>
                <a:cs typeface="Times New Roman" pitchFamily="18" charset="0"/>
              </a:rPr>
              <a:t>Bogusz Paradowski  </a:t>
            </a:r>
            <a:r>
              <a:rPr lang="pl-PL" dirty="0" smtClean="0">
                <a:latin typeface="Times New Roman" pitchFamily="18" charset="0"/>
                <a:cs typeface="Times New Roman" pitchFamily="18" charset="0"/>
              </a:rPr>
              <a:t>(SP nr 66)  96% punktów</a:t>
            </a:r>
          </a:p>
          <a:p>
            <a:pPr>
              <a:buFont typeface="Wingdings" pitchFamily="2" charset="2"/>
              <a:buChar char="ü"/>
            </a:pPr>
            <a:r>
              <a:rPr lang="pl-PL" b="1" dirty="0" smtClean="0">
                <a:latin typeface="Times New Roman" pitchFamily="18" charset="0"/>
                <a:cs typeface="Times New Roman" pitchFamily="18" charset="0"/>
              </a:rPr>
              <a:t>Wiktoria </a:t>
            </a:r>
            <a:r>
              <a:rPr lang="pl-PL" b="1" dirty="0" err="1" smtClean="0">
                <a:latin typeface="Times New Roman" pitchFamily="18" charset="0"/>
                <a:cs typeface="Times New Roman" pitchFamily="18" charset="0"/>
              </a:rPr>
              <a:t>Jachalska</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(SP  Katolicka) 94% punktów</a:t>
            </a:r>
          </a:p>
          <a:p>
            <a:pPr>
              <a:buFont typeface="Wingdings" pitchFamily="2" charset="2"/>
              <a:buChar char="ü"/>
            </a:pPr>
            <a:r>
              <a:rPr lang="pl-PL" b="1" dirty="0" smtClean="0">
                <a:latin typeface="Times New Roman" pitchFamily="18" charset="0"/>
                <a:cs typeface="Times New Roman" pitchFamily="18" charset="0"/>
              </a:rPr>
              <a:t>Julia Gierszewska  </a:t>
            </a:r>
            <a:r>
              <a:rPr lang="pl-PL" dirty="0" smtClean="0">
                <a:latin typeface="Times New Roman" pitchFamily="18" charset="0"/>
                <a:cs typeface="Times New Roman" pitchFamily="18" charset="0"/>
              </a:rPr>
              <a:t>(SP 20)  94 % punktów</a:t>
            </a:r>
          </a:p>
          <a:p>
            <a:pPr>
              <a:buFont typeface="Wingdings" pitchFamily="2" charset="2"/>
              <a:buChar char="ü"/>
            </a:pPr>
            <a:r>
              <a:rPr lang="pl-PL" b="1" dirty="0" smtClean="0">
                <a:latin typeface="Times New Roman" pitchFamily="18" charset="0"/>
                <a:cs typeface="Times New Roman" pitchFamily="18" charset="0"/>
              </a:rPr>
              <a:t>Krzysztof </a:t>
            </a:r>
            <a:r>
              <a:rPr lang="pl-PL" b="1" dirty="0" err="1" smtClean="0">
                <a:latin typeface="Times New Roman" pitchFamily="18" charset="0"/>
                <a:cs typeface="Times New Roman" pitchFamily="18" charset="0"/>
              </a:rPr>
              <a:t>Łanoch</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(SP w Dąbrowie </a:t>
            </a:r>
            <a:r>
              <a:rPr lang="pl-PL" dirty="0" err="1" smtClean="0">
                <a:latin typeface="Times New Roman" pitchFamily="18" charset="0"/>
                <a:cs typeface="Times New Roman" pitchFamily="18" charset="0"/>
              </a:rPr>
              <a:t>Cheł</a:t>
            </a:r>
            <a:r>
              <a:rPr lang="pl-PL" dirty="0" smtClean="0">
                <a:latin typeface="Times New Roman" pitchFamily="18" charset="0"/>
                <a:cs typeface="Times New Roman" pitchFamily="18" charset="0"/>
              </a:rPr>
              <a:t>.) 92% pkt.</a:t>
            </a:r>
          </a:p>
          <a:p>
            <a:pPr>
              <a:buFont typeface="Wingdings" pitchFamily="2" charset="2"/>
              <a:buChar char="ü"/>
            </a:pPr>
            <a:r>
              <a:rPr lang="pl-PL" b="1" dirty="0" smtClean="0">
                <a:latin typeface="Times New Roman" pitchFamily="18" charset="0"/>
                <a:cs typeface="Times New Roman" pitchFamily="18" charset="0"/>
              </a:rPr>
              <a:t>Piotr </a:t>
            </a:r>
            <a:r>
              <a:rPr lang="pl-PL" b="1" dirty="0" err="1" smtClean="0">
                <a:latin typeface="Times New Roman" pitchFamily="18" charset="0"/>
                <a:cs typeface="Times New Roman" pitchFamily="18" charset="0"/>
              </a:rPr>
              <a:t>Migdalski</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(SP Katolicka)  90 % punktów</a:t>
            </a:r>
          </a:p>
          <a:p>
            <a:pPr>
              <a:buFont typeface="Wingdings" pitchFamily="2" charset="2"/>
              <a:buChar char="ü"/>
            </a:pPr>
            <a:r>
              <a:rPr lang="pl-PL" b="1" dirty="0" smtClean="0">
                <a:latin typeface="Times New Roman" pitchFamily="18" charset="0"/>
                <a:cs typeface="Times New Roman" pitchFamily="18" charset="0"/>
              </a:rPr>
              <a:t>Kacper </a:t>
            </a:r>
            <a:r>
              <a:rPr lang="pl-PL" b="1" dirty="0" err="1" smtClean="0">
                <a:latin typeface="Times New Roman" pitchFamily="18" charset="0"/>
                <a:cs typeface="Times New Roman" pitchFamily="18" charset="0"/>
              </a:rPr>
              <a:t>Haftkowski</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(SP 46)  90 % punktów</a:t>
            </a:r>
          </a:p>
          <a:p>
            <a:pPr>
              <a:buNone/>
            </a:pPr>
            <a:endParaRPr lang="pl-PL" b="1" dirty="0" smtClean="0">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Wyniki I etapu konkursu - gimnazjum</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285720" y="1571613"/>
            <a:ext cx="8643998" cy="4665700"/>
          </a:xfrm>
        </p:spPr>
        <p:txBody>
          <a:bodyPr>
            <a:normAutofit fontScale="92500" lnSpcReduction="10000"/>
          </a:bodyPr>
          <a:lstStyle/>
          <a:p>
            <a:pPr>
              <a:buNone/>
            </a:pPr>
            <a:r>
              <a:rPr lang="pl-PL" dirty="0" smtClean="0">
                <a:latin typeface="Times New Roman" pitchFamily="18" charset="0"/>
                <a:cs typeface="Times New Roman" pitchFamily="18" charset="0"/>
              </a:rPr>
              <a:t>17 uczniów z 39 uzyskało wynik, co najmniej </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75 </a:t>
            </a:r>
            <a:r>
              <a:rPr lang="pl-PL" dirty="0" smtClean="0">
                <a:latin typeface="Times New Roman" pitchFamily="18" charset="0"/>
                <a:cs typeface="Times New Roman" pitchFamily="18" charset="0"/>
              </a:rPr>
              <a:t>% punktów i zakwalifikowało się do </a:t>
            </a:r>
            <a:r>
              <a:rPr lang="pl-PL" dirty="0" smtClean="0">
                <a:latin typeface="Times New Roman" pitchFamily="18" charset="0"/>
                <a:cs typeface="Times New Roman" pitchFamily="18" charset="0"/>
              </a:rPr>
              <a:t>II etapu </a:t>
            </a:r>
          </a:p>
          <a:p>
            <a:pPr>
              <a:buNone/>
            </a:pPr>
            <a:r>
              <a:rPr lang="pl-PL" dirty="0" smtClean="0">
                <a:latin typeface="Times New Roman" pitchFamily="18" charset="0"/>
                <a:cs typeface="Times New Roman" pitchFamily="18" charset="0"/>
              </a:rPr>
              <a:t>konkursu</a:t>
            </a:r>
            <a:r>
              <a:rPr lang="pl-PL" dirty="0" smtClean="0">
                <a:latin typeface="Times New Roman" pitchFamily="18" charset="0"/>
                <a:cs typeface="Times New Roman" pitchFamily="18" charset="0"/>
              </a:rPr>
              <a:t>.</a:t>
            </a:r>
          </a:p>
          <a:p>
            <a:pPr>
              <a:buNone/>
            </a:pPr>
            <a:r>
              <a:rPr lang="pl-PL" b="1" dirty="0" smtClean="0">
                <a:solidFill>
                  <a:srgbClr val="FF0000"/>
                </a:solidFill>
                <a:latin typeface="Times New Roman" pitchFamily="18" charset="0"/>
                <a:cs typeface="Times New Roman" pitchFamily="18" charset="0"/>
              </a:rPr>
              <a:t>Najlepsze wyniki w I etapie uzyskali:</a:t>
            </a:r>
          </a:p>
          <a:p>
            <a:pPr>
              <a:buFont typeface="Wingdings" pitchFamily="2" charset="2"/>
              <a:buChar char="ü"/>
            </a:pPr>
            <a:r>
              <a:rPr lang="pl-PL" dirty="0" smtClean="0">
                <a:latin typeface="Times New Roman" pitchFamily="18" charset="0"/>
                <a:cs typeface="Times New Roman" pitchFamily="18" charset="0"/>
              </a:rPr>
              <a:t> </a:t>
            </a:r>
            <a:r>
              <a:rPr lang="pl-PL" b="1" dirty="0" smtClean="0">
                <a:latin typeface="Times New Roman" pitchFamily="18" charset="0"/>
                <a:cs typeface="Times New Roman" pitchFamily="18" charset="0"/>
              </a:rPr>
              <a:t>Julia Błaszyk  </a:t>
            </a:r>
            <a:r>
              <a:rPr lang="pl-PL" dirty="0" smtClean="0">
                <a:latin typeface="Times New Roman" pitchFamily="18" charset="0"/>
                <a:cs typeface="Times New Roman" pitchFamily="18" charset="0"/>
              </a:rPr>
              <a:t>(Gim nr 46) 92% punktów</a:t>
            </a:r>
          </a:p>
          <a:p>
            <a:pPr>
              <a:buFont typeface="Wingdings" pitchFamily="2" charset="2"/>
              <a:buChar char="ü"/>
            </a:pPr>
            <a:r>
              <a:rPr lang="pl-PL" b="1" dirty="0" smtClean="0">
                <a:latin typeface="Times New Roman" pitchFamily="18" charset="0"/>
                <a:cs typeface="Times New Roman" pitchFamily="18" charset="0"/>
              </a:rPr>
              <a:t>Oliwia </a:t>
            </a:r>
            <a:r>
              <a:rPr lang="pl-PL" b="1" dirty="0" err="1" smtClean="0">
                <a:latin typeface="Times New Roman" pitchFamily="18" charset="0"/>
                <a:cs typeface="Times New Roman" pitchFamily="18" charset="0"/>
              </a:rPr>
              <a:t>Folkmar</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(Gim nr 48)  90% punktów</a:t>
            </a:r>
          </a:p>
          <a:p>
            <a:pPr>
              <a:buFont typeface="Wingdings" pitchFamily="2" charset="2"/>
              <a:buChar char="ü"/>
            </a:pPr>
            <a:r>
              <a:rPr lang="pl-PL" b="1" dirty="0" smtClean="0">
                <a:latin typeface="Times New Roman" pitchFamily="18" charset="0"/>
                <a:cs typeface="Times New Roman" pitchFamily="18" charset="0"/>
              </a:rPr>
              <a:t>Krzysztof </a:t>
            </a:r>
            <a:r>
              <a:rPr lang="pl-PL" b="1" dirty="0" err="1" smtClean="0">
                <a:latin typeface="Times New Roman" pitchFamily="18" charset="0"/>
                <a:cs typeface="Times New Roman" pitchFamily="18" charset="0"/>
              </a:rPr>
              <a:t>Dzierżykroj</a:t>
            </a:r>
            <a:r>
              <a:rPr lang="pl-PL" b="1" dirty="0" smtClean="0">
                <a:latin typeface="Times New Roman" pitchFamily="18" charset="0"/>
                <a:cs typeface="Times New Roman" pitchFamily="18" charset="0"/>
              </a:rPr>
              <a:t> –Lipowicz  </a:t>
            </a:r>
            <a:r>
              <a:rPr lang="pl-PL" dirty="0" smtClean="0">
                <a:latin typeface="Times New Roman" pitchFamily="18" charset="0"/>
                <a:cs typeface="Times New Roman" pitchFamily="18" charset="0"/>
              </a:rPr>
              <a:t>(Gim nr 46)  86% </a:t>
            </a:r>
          </a:p>
          <a:p>
            <a:pPr>
              <a:buFont typeface="Wingdings" pitchFamily="2" charset="2"/>
              <a:buChar char="ü"/>
            </a:pPr>
            <a:r>
              <a:rPr lang="pl-PL" b="1" dirty="0" smtClean="0">
                <a:latin typeface="Times New Roman" pitchFamily="18" charset="0"/>
                <a:cs typeface="Times New Roman" pitchFamily="18" charset="0"/>
              </a:rPr>
              <a:t>Tymoteusz Wiśniewski </a:t>
            </a:r>
            <a:r>
              <a:rPr lang="pl-PL" dirty="0" smtClean="0">
                <a:latin typeface="Times New Roman" pitchFamily="18" charset="0"/>
                <a:cs typeface="Times New Roman" pitchFamily="18" charset="0"/>
              </a:rPr>
              <a:t>(Gim nr 51)  82% pkt.</a:t>
            </a:r>
            <a:endParaRPr lang="pl-PL" b="1" dirty="0" smtClean="0">
              <a:latin typeface="Times New Roman" pitchFamily="18" charset="0"/>
              <a:cs typeface="Times New Roman" pitchFamily="18" charset="0"/>
            </a:endParaRP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654"/>
            <a:ext cx="9144000" cy="922114"/>
          </a:xfrm>
          <a:solidFill>
            <a:srgbClr val="2D8EC2"/>
          </a:solidFill>
        </p:spPr>
        <p:txBody>
          <a:bodyPr>
            <a:normAutofit/>
          </a:bodyPr>
          <a:lstStyle/>
          <a:p>
            <a:r>
              <a:rPr lang="pl-PL" b="1" dirty="0" smtClean="0">
                <a:solidFill>
                  <a:schemeClr val="bg1"/>
                </a:solidFill>
                <a:latin typeface="Times New Roman" pitchFamily="18" charset="0"/>
                <a:ea typeface="Roboto" panose="02000000000000000000" pitchFamily="2" charset="0"/>
                <a:cs typeface="Times New Roman" pitchFamily="18" charset="0"/>
              </a:rPr>
              <a:t>Skład Komisji Konkursowej</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92500" lnSpcReduction="20000"/>
          </a:bodyPr>
          <a:lstStyle/>
          <a:p>
            <a:pPr>
              <a:buNone/>
            </a:pPr>
            <a:r>
              <a:rPr lang="pl-PL" dirty="0" smtClean="0">
                <a:latin typeface="Times New Roman" pitchFamily="18" charset="0"/>
                <a:cs typeface="Times New Roman" pitchFamily="18" charset="0"/>
              </a:rPr>
              <a:t>Jolanta Nowak –przewodnicząca</a:t>
            </a:r>
          </a:p>
          <a:p>
            <a:pPr>
              <a:buNone/>
            </a:pPr>
            <a:r>
              <a:rPr lang="pl-PL" b="1" dirty="0" smtClean="0">
                <a:latin typeface="Times New Roman" pitchFamily="18" charset="0"/>
                <a:cs typeface="Times New Roman" pitchFamily="18" charset="0"/>
              </a:rPr>
              <a:t>Członkowie:</a:t>
            </a:r>
          </a:p>
          <a:p>
            <a:pPr>
              <a:buNone/>
            </a:pPr>
            <a:r>
              <a:rPr lang="pl-PL" dirty="0" smtClean="0">
                <a:latin typeface="Times New Roman" pitchFamily="18" charset="0"/>
                <a:cs typeface="Times New Roman" pitchFamily="18" charset="0"/>
              </a:rPr>
              <a:t>    p. Violetta </a:t>
            </a:r>
            <a:r>
              <a:rPr lang="pl-PL" dirty="0" err="1" smtClean="0">
                <a:latin typeface="Times New Roman" pitchFamily="18" charset="0"/>
                <a:cs typeface="Times New Roman" pitchFamily="18" charset="0"/>
              </a:rPr>
              <a:t>Pubanz</a:t>
            </a:r>
            <a:r>
              <a:rPr lang="pl-PL" dirty="0" smtClean="0">
                <a:latin typeface="Times New Roman" pitchFamily="18" charset="0"/>
                <a:cs typeface="Times New Roman" pitchFamily="18" charset="0"/>
              </a:rPr>
              <a:t>, p. Joanna Cieślewicz,                          p. Kamilla </a:t>
            </a:r>
            <a:r>
              <a:rPr lang="pl-PL" dirty="0" err="1" smtClean="0">
                <a:latin typeface="Times New Roman" pitchFamily="18" charset="0"/>
                <a:cs typeface="Times New Roman" pitchFamily="18" charset="0"/>
              </a:rPr>
              <a:t>Tuzińska</a:t>
            </a:r>
            <a:r>
              <a:rPr lang="pl-PL" dirty="0" smtClean="0">
                <a:latin typeface="Times New Roman" pitchFamily="18" charset="0"/>
                <a:cs typeface="Times New Roman" pitchFamily="18" charset="0"/>
              </a:rPr>
              <a:t>,  p. Beata Kolak – Szlęzak,              p. Teresa Uklejewska, p. Magdalena Koralewska,          p. Jolanta </a:t>
            </a:r>
            <a:r>
              <a:rPr lang="pl-PL" dirty="0" err="1" smtClean="0">
                <a:latin typeface="Times New Roman" pitchFamily="18" charset="0"/>
                <a:cs typeface="Times New Roman" pitchFamily="18" charset="0"/>
              </a:rPr>
              <a:t>Gizler</a:t>
            </a:r>
            <a:endParaRPr lang="pl-PL"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  </a:t>
            </a:r>
          </a:p>
          <a:p>
            <a:pPr>
              <a:buNone/>
            </a:pPr>
            <a:r>
              <a:rPr lang="pl-PL" dirty="0" smtClean="0">
                <a:latin typeface="Times New Roman" pitchFamily="18" charset="0"/>
                <a:cs typeface="Times New Roman" pitchFamily="18" charset="0"/>
              </a:rPr>
              <a:t>  Komisja sprawdzała, punktowała prace uczniów oraz podejmowała decyzje o zakwalifikowaniu uczniów do II etapu konkursu i ustaleniu listy laureatów i finalistów.</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2852"/>
            <a:ext cx="9144000" cy="1197916"/>
          </a:xfrm>
          <a:solidFill>
            <a:srgbClr val="2D8EC2"/>
          </a:solidFill>
        </p:spPr>
        <p:txBody>
          <a:bodyPr>
            <a:normAutofit fontScale="90000"/>
          </a:bodyPr>
          <a:lstStyle/>
          <a:p>
            <a:r>
              <a:rPr lang="pl-PL" b="1" dirty="0" smtClean="0">
                <a:solidFill>
                  <a:schemeClr val="bg1"/>
                </a:solidFill>
                <a:latin typeface="Times New Roman" pitchFamily="18" charset="0"/>
                <a:cs typeface="Times New Roman" pitchFamily="18" charset="0"/>
              </a:rPr>
              <a:t>Laureaci Powiatowego Konkursu Chemicznego „Katalizator  2019” -SP</a:t>
            </a:r>
            <a:endParaRPr lang="pl-PL"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Symbol zastępczy zawartości 2"/>
          <p:cNvSpPr>
            <a:spLocks noGrp="1"/>
          </p:cNvSpPr>
          <p:nvPr>
            <p:ph idx="1"/>
          </p:nvPr>
        </p:nvSpPr>
        <p:spPr>
          <a:xfrm>
            <a:off x="457200" y="1711349"/>
            <a:ext cx="8229600" cy="4525963"/>
          </a:xfrm>
        </p:spPr>
        <p:txBody>
          <a:bodyPr>
            <a:normAutofit fontScale="77500" lnSpcReduction="20000"/>
          </a:bodyPr>
          <a:lstStyle/>
          <a:p>
            <a:pPr>
              <a:buNone/>
            </a:pPr>
            <a:r>
              <a:rPr lang="pl-PL" b="1" dirty="0" smtClean="0">
                <a:latin typeface="Times New Roman" pitchFamily="18" charset="0"/>
                <a:cs typeface="Times New Roman" pitchFamily="18" charset="0"/>
              </a:rPr>
              <a:t>     96% punktów – I miejsce</a:t>
            </a:r>
            <a:endParaRPr lang="pl-PL" dirty="0" smtClean="0">
              <a:latin typeface="Times New Roman" pitchFamily="18" charset="0"/>
              <a:cs typeface="Times New Roman" pitchFamily="18" charset="0"/>
            </a:endParaRPr>
          </a:p>
          <a:p>
            <a:pPr>
              <a:buFont typeface="Wingdings" pitchFamily="2" charset="2"/>
              <a:buChar char="ü"/>
            </a:pPr>
            <a:r>
              <a:rPr lang="pl-PL" b="1" dirty="0" smtClean="0">
                <a:solidFill>
                  <a:srgbClr val="FF0000"/>
                </a:solidFill>
                <a:latin typeface="Times New Roman" pitchFamily="18" charset="0"/>
                <a:cs typeface="Times New Roman" pitchFamily="18" charset="0"/>
              </a:rPr>
              <a:t>Maja Michalska  </a:t>
            </a:r>
            <a:r>
              <a:rPr lang="pl-PL" dirty="0" smtClean="0">
                <a:latin typeface="Times New Roman" pitchFamily="18" charset="0"/>
                <a:cs typeface="Times New Roman" pitchFamily="18" charset="0"/>
              </a:rPr>
              <a:t>(SP nr 31 z oddziałami sportowymi)</a:t>
            </a:r>
          </a:p>
          <a:p>
            <a:pPr>
              <a:buNone/>
            </a:pPr>
            <a:endParaRPr lang="pl-PL" b="1" dirty="0" smtClean="0">
              <a:latin typeface="Times New Roman" pitchFamily="18" charset="0"/>
              <a:cs typeface="Times New Roman" pitchFamily="18" charset="0"/>
            </a:endParaRPr>
          </a:p>
          <a:p>
            <a:pPr>
              <a:buNone/>
            </a:pPr>
            <a:r>
              <a:rPr lang="pl-PL" b="1" dirty="0" smtClean="0">
                <a:latin typeface="Times New Roman" pitchFamily="18" charset="0"/>
                <a:cs typeface="Times New Roman" pitchFamily="18" charset="0"/>
              </a:rPr>
              <a:t>     94 % punktów – II miejsce</a:t>
            </a:r>
          </a:p>
          <a:p>
            <a:pPr>
              <a:buFont typeface="Wingdings" pitchFamily="2" charset="2"/>
              <a:buChar char="ü"/>
            </a:pPr>
            <a:r>
              <a:rPr lang="pl-PL" b="1" dirty="0" smtClean="0">
                <a:solidFill>
                  <a:srgbClr val="FF0000"/>
                </a:solidFill>
                <a:latin typeface="Times New Roman" pitchFamily="18" charset="0"/>
                <a:cs typeface="Times New Roman" pitchFamily="18" charset="0"/>
              </a:rPr>
              <a:t>Wiktoria </a:t>
            </a:r>
            <a:r>
              <a:rPr lang="pl-PL" b="1" dirty="0" err="1" smtClean="0">
                <a:solidFill>
                  <a:srgbClr val="FF0000"/>
                </a:solidFill>
                <a:latin typeface="Times New Roman" pitchFamily="18" charset="0"/>
                <a:cs typeface="Times New Roman" pitchFamily="18" charset="0"/>
              </a:rPr>
              <a:t>Jachalska</a:t>
            </a:r>
            <a:r>
              <a:rPr lang="pl-PL" b="1" dirty="0" smtClean="0">
                <a:solidFill>
                  <a:srgbClr val="FF0000"/>
                </a:solidFill>
                <a:latin typeface="Times New Roman" pitchFamily="18" charset="0"/>
                <a:cs typeface="Times New Roman" pitchFamily="18" charset="0"/>
              </a:rPr>
              <a:t>  </a:t>
            </a:r>
            <a:r>
              <a:rPr lang="pl-PL" dirty="0" smtClean="0">
                <a:latin typeface="Times New Roman" pitchFamily="18" charset="0"/>
                <a:cs typeface="Times New Roman" pitchFamily="18" charset="0"/>
              </a:rPr>
              <a:t>(ZS Katolickich )  </a:t>
            </a:r>
          </a:p>
          <a:p>
            <a:pPr>
              <a:buFont typeface="Wingdings" pitchFamily="2" charset="2"/>
              <a:buChar char="ü"/>
            </a:pPr>
            <a:r>
              <a:rPr lang="pl-PL" b="1" dirty="0" smtClean="0">
                <a:solidFill>
                  <a:srgbClr val="FF0000"/>
                </a:solidFill>
                <a:latin typeface="Times New Roman" pitchFamily="18" charset="0"/>
                <a:cs typeface="Times New Roman" pitchFamily="18" charset="0"/>
              </a:rPr>
              <a:t>Bogusz Paradowski  </a:t>
            </a:r>
            <a:r>
              <a:rPr lang="pl-PL" dirty="0" smtClean="0">
                <a:latin typeface="Times New Roman" pitchFamily="18" charset="0"/>
                <a:cs typeface="Times New Roman" pitchFamily="18" charset="0"/>
              </a:rPr>
              <a:t>(SP nr 66)</a:t>
            </a:r>
            <a:r>
              <a:rPr lang="pl-PL" b="1" dirty="0" smtClean="0">
                <a:latin typeface="Times New Roman" pitchFamily="18" charset="0"/>
                <a:cs typeface="Times New Roman" pitchFamily="18" charset="0"/>
              </a:rPr>
              <a:t>  </a:t>
            </a:r>
          </a:p>
          <a:p>
            <a:pPr>
              <a:buNone/>
            </a:pPr>
            <a:r>
              <a:rPr lang="pl-PL" b="1" dirty="0" smtClean="0">
                <a:latin typeface="Times New Roman" pitchFamily="18" charset="0"/>
                <a:cs typeface="Times New Roman" pitchFamily="18" charset="0"/>
              </a:rPr>
              <a:t>    </a:t>
            </a:r>
          </a:p>
          <a:p>
            <a:pPr>
              <a:buNone/>
            </a:pPr>
            <a:r>
              <a:rPr lang="pl-PL" b="1" dirty="0" smtClean="0">
                <a:latin typeface="Times New Roman" pitchFamily="18" charset="0"/>
                <a:cs typeface="Times New Roman" pitchFamily="18" charset="0"/>
              </a:rPr>
              <a:t>     92 % punktów – III miejsce</a:t>
            </a:r>
          </a:p>
          <a:p>
            <a:pPr>
              <a:buFont typeface="Wingdings" pitchFamily="2" charset="2"/>
              <a:buChar char="ü"/>
            </a:pPr>
            <a:r>
              <a:rPr lang="pl-PL" b="1" dirty="0" smtClean="0">
                <a:solidFill>
                  <a:srgbClr val="FF0000"/>
                </a:solidFill>
                <a:latin typeface="Times New Roman" pitchFamily="18" charset="0"/>
                <a:cs typeface="Times New Roman" pitchFamily="18" charset="0"/>
              </a:rPr>
              <a:t>Julia Gierszewska </a:t>
            </a:r>
            <a:r>
              <a:rPr lang="pl-PL" dirty="0" smtClean="0">
                <a:latin typeface="Times New Roman" pitchFamily="18" charset="0"/>
                <a:cs typeface="Times New Roman" pitchFamily="18" charset="0"/>
              </a:rPr>
              <a:t>(SP nr 20 )                                                                  </a:t>
            </a:r>
            <a:endParaRPr lang="pl-PL" b="1" dirty="0" smtClean="0">
              <a:latin typeface="Times New Roman" pitchFamily="18" charset="0"/>
              <a:cs typeface="Times New Roman" pitchFamily="18" charset="0"/>
            </a:endParaRPr>
          </a:p>
          <a:p>
            <a:pPr>
              <a:buNone/>
            </a:pPr>
            <a:endParaRPr lang="pl-PL" b="1" dirty="0" smtClean="0">
              <a:solidFill>
                <a:srgbClr val="7030A0"/>
              </a:solidFill>
            </a:endParaRPr>
          </a:p>
          <a:p>
            <a:pPr algn="ctr">
              <a:buNone/>
            </a:pPr>
            <a:r>
              <a:rPr lang="pl-PL" b="1" dirty="0" smtClean="0">
                <a:latin typeface="Times New Roman" pitchFamily="18" charset="0"/>
                <a:cs typeface="Times New Roman" pitchFamily="18" charset="0"/>
              </a:rPr>
              <a:t> Gratulujemy !</a:t>
            </a:r>
          </a:p>
          <a:p>
            <a:pPr marL="0" indent="0">
              <a:buNone/>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descr="C:\Users\jola\Pictures\Obraz1.png"/>
          <p:cNvPicPr>
            <a:picLocks noChangeAspect="1" noChangeArrowheads="1"/>
          </p:cNvPicPr>
          <p:nvPr/>
        </p:nvPicPr>
        <p:blipFill>
          <a:blip r:embed="rId2"/>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xmlns="" val="155619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vert="horz" lIns="91440" tIns="45720" rIns="91440" bIns="45720" rtlCol="0" anchor="ctr">
        <a:normAutofit/>
      </a:bodyPr>
      <a:lstStyle>
        <a:defPPr>
          <a:defRPr sz="2000" b="1" dirty="0">
            <a:solidFill>
              <a:schemeClr val="tx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1058</Words>
  <Application>Microsoft Office PowerPoint</Application>
  <PresentationFormat>Pokaz na ekranie (4:3)</PresentationFormat>
  <Paragraphs>152</Paragraphs>
  <Slides>19</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19</vt:i4>
      </vt:variant>
    </vt:vector>
  </HeadingPairs>
  <TitlesOfParts>
    <vt:vector size="27" baseType="lpstr">
      <vt:lpstr>Arial</vt:lpstr>
      <vt:lpstr>Times New Roman</vt:lpstr>
      <vt:lpstr>Roboto</vt:lpstr>
      <vt:lpstr>Roboto Condensed</vt:lpstr>
      <vt:lpstr>Wingdings</vt:lpstr>
      <vt:lpstr>Calibri</vt:lpstr>
      <vt:lpstr>Motyw pakietu Office</vt:lpstr>
      <vt:lpstr>Obraz</vt:lpstr>
      <vt:lpstr>Powiatowy Konkurs Chemiczny</vt:lpstr>
      <vt:lpstr>Organizatorzy konkursu</vt:lpstr>
      <vt:lpstr>Przebieg konkursu</vt:lpstr>
      <vt:lpstr>Uczestnicy konkursu</vt:lpstr>
      <vt:lpstr>Uczestnicy konkursu</vt:lpstr>
      <vt:lpstr>Wyniki 1 etapu –szkoły podstawowe</vt:lpstr>
      <vt:lpstr>Wyniki I etapu konkursu - gimnazjum</vt:lpstr>
      <vt:lpstr>Skład Komisji Konkursowej</vt:lpstr>
      <vt:lpstr>Laureaci Powiatowego Konkursu Chemicznego „Katalizator  2019” -SP</vt:lpstr>
      <vt:lpstr>Laureaci Powiatowego Konkursu Chemicznego „Katalizator  2019” -Gim</vt:lpstr>
      <vt:lpstr>Uczniowie wyróżnieni w konkursie „Katalizator  2019” -SP</vt:lpstr>
      <vt:lpstr>Uczniowie wyróżnieni w konkursie „Katalizator  2019” -Gim</vt:lpstr>
      <vt:lpstr>Nauczyciele laureatów z gimnazjum </vt:lpstr>
      <vt:lpstr>Nauczyciele laureatów ze SP </vt:lpstr>
      <vt:lpstr>Nauczyciele wyróżnionych uczniów  </vt:lpstr>
      <vt:lpstr>Średnie wyniki w konkursie</vt:lpstr>
      <vt:lpstr>Najtrudniejsze zadania konkursowe  szkoła podstawowa</vt:lpstr>
      <vt:lpstr>Najtrudniejsze zadania konkursowe  w gimnazjum</vt:lpstr>
      <vt:lpstr>Gratulujemy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Techniki uczenia się</dc:title>
  <dc:creator>Michał Dondajewski</dc:creator>
  <cp:lastModifiedBy>jola</cp:lastModifiedBy>
  <cp:revision>34</cp:revision>
  <dcterms:created xsi:type="dcterms:W3CDTF">2018-11-29T12:29:14Z</dcterms:created>
  <dcterms:modified xsi:type="dcterms:W3CDTF">2019-04-06T12:22:01Z</dcterms:modified>
</cp:coreProperties>
</file>